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71" r:id="rId3"/>
    <p:sldId id="272" r:id="rId4"/>
    <p:sldId id="259" r:id="rId5"/>
    <p:sldId id="273" r:id="rId6"/>
    <p:sldId id="260" r:id="rId7"/>
    <p:sldId id="274" r:id="rId8"/>
    <p:sldId id="275" r:id="rId9"/>
    <p:sldId id="276" r:id="rId10"/>
    <p:sldId id="277" r:id="rId11"/>
    <p:sldId id="264" r:id="rId12"/>
    <p:sldId id="265" r:id="rId13"/>
    <p:sldId id="266" r:id="rId14"/>
    <p:sldId id="267" r:id="rId15"/>
  </p:sldIdLst>
  <p:sldSz cx="17475200" cy="97536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116" y="2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204" y="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08D7901-48EE-CFD3-C3BD-3945BA5F23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504BE95-9F9F-191D-0419-7B83C81432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0307BB-D8D9-4821-8D75-3B6BCA3C9662}" type="datetimeFigureOut">
              <a:rPr lang="zh-CN" altLang="en-US" smtClean="0"/>
              <a:t>2026/1/4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3DED6D5-752C-4BAF-F15F-2E96A1190A8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4FEEBAB-4A67-8981-0032-60AEB94A8DC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CD725D-607F-4C25-A1B4-C1EA0685AF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721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2026/1/4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64369" y="1143000"/>
            <a:ext cx="5529263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65163" y="1143000"/>
            <a:ext cx="5529262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65163" y="1143000"/>
            <a:ext cx="5529262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0972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65163" y="1143000"/>
            <a:ext cx="5529262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971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AEC47A8-7F1A-98A8-5163-DBB7C34E24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3882" y="369150"/>
            <a:ext cx="3075576" cy="91298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55067EE-3A06-E3EA-3253-9CCC5920D5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381" y="160423"/>
            <a:ext cx="1733108" cy="173310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tags" Target="../tags/tag3.xml"/><Relationship Id="rId21" Type="http://schemas.openxmlformats.org/officeDocument/2006/relationships/image" Target="../media/image25.png"/><Relationship Id="rId7" Type="http://schemas.openxmlformats.org/officeDocument/2006/relationships/tags" Target="../tags/tag7.xml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tags" Target="../tags/tag2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tags" Target="../tags/tag5.xml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slideLayout" Target="../slideLayouts/slideLayout1.xml"/><Relationship Id="rId19" Type="http://schemas.openxmlformats.org/officeDocument/2006/relationships/image" Target="../media/image23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50"/>
          <p:cNvSpPr/>
          <p:nvPr/>
        </p:nvSpPr>
        <p:spPr>
          <a:xfrm>
            <a:off x="1373505" y="6440687"/>
            <a:ext cx="14728190" cy="1771157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ctr" rtl="0" eaLnBrk="0">
              <a:lnSpc>
                <a:spcPct val="80000"/>
              </a:lnSpc>
            </a:pPr>
            <a:r>
              <a:rPr lang="zh-CN" sz="36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深度学习期末汇报</a:t>
            </a:r>
            <a:endParaRPr lang="en-US" altLang="zh-CN" sz="36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 rtl="0" eaLnBrk="0">
              <a:lnSpc>
                <a:spcPct val="80000"/>
              </a:lnSpc>
            </a:pPr>
            <a:endParaRPr lang="zh-CN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 rtl="0" eaLnBrk="0">
              <a:lnSpc>
                <a:spcPct val="80000"/>
              </a:lnSpc>
            </a:pP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刘锦松、廖彦铭、罗则宁、肖淞元、</a:t>
            </a:r>
            <a:r>
              <a:rPr 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杨蒎、赵宸昊、张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郡</a:t>
            </a:r>
            <a:r>
              <a:rPr 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杰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邹贤哲</a:t>
            </a:r>
            <a:endParaRPr lang="en-US" altLang="zh-CN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 rtl="0" eaLnBrk="0">
              <a:lnSpc>
                <a:spcPct val="80000"/>
              </a:lnSpc>
            </a:pPr>
            <a:endParaRPr lang="zh-CN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 rtl="0" eaLnBrk="0">
              <a:lnSpc>
                <a:spcPct val="80000"/>
              </a:lnSpc>
            </a:pP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 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年 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12 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月 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22 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日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AD41FBF2-981A-F591-BF98-84806F7278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381" y="160423"/>
            <a:ext cx="1733108" cy="1733108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A48C941C-2639-F662-BD84-FE17DB87E5DC}"/>
              </a:ext>
            </a:extLst>
          </p:cNvPr>
          <p:cNvSpPr txBox="1"/>
          <p:nvPr/>
        </p:nvSpPr>
        <p:spPr>
          <a:xfrm>
            <a:off x="2805737" y="3064569"/>
            <a:ext cx="11647617" cy="2319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14375" marR="0" lvl="0" indent="0" algn="ctr" defTabSz="914400" rtl="0" eaLnBrk="0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1" i="0" u="none" strike="noStrike" kern="0" cap="none" spc="170" normalizeH="0" baseline="0" noProof="0" dirty="0" err="1">
                <a:ln>
                  <a:noFill/>
                </a:ln>
                <a:solidFill>
                  <a:srgbClr val="205080">
                    <a:alpha val="100000"/>
                  </a:srgb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JoySeeker</a:t>
            </a:r>
            <a:r>
              <a:rPr kumimoji="0" lang="zh-CN" altLang="en-US" sz="8800" b="1" i="0" u="none" strike="noStrike" kern="0" cap="none" spc="170" normalizeH="0" baseline="0" noProof="0" dirty="0">
                <a:ln>
                  <a:noFill/>
                </a:ln>
                <a:solidFill>
                  <a:srgbClr val="205080">
                    <a:alpha val="100000"/>
                  </a:srgb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知美而行</a:t>
            </a:r>
            <a:endParaRPr lang="en-US" altLang="zh-CN" sz="88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714375" marR="0" lvl="0" indent="0" algn="ctr" defTabSz="914400" rtl="0" eaLnBrk="0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kern="0" spc="1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基于深度学习的自动化人像航</a:t>
            </a:r>
            <a:r>
              <a:rPr lang="zh-CN" altLang="en-US" sz="4400" kern="0" spc="1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拍解决方案</a:t>
            </a:r>
            <a:endParaRPr lang="zh-CN" altLang="en-US" sz="4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8">
            <a:extLst>
              <a:ext uri="{FF2B5EF4-FFF2-40B4-BE49-F238E27FC236}">
                <a16:creationId xmlns:a16="http://schemas.microsoft.com/office/drawing/2014/main" id="{7FB50DDC-DDE9-8519-D2DA-E8A3EA3378E7}"/>
              </a:ext>
            </a:extLst>
          </p:cNvPr>
          <p:cNvSpPr/>
          <p:nvPr/>
        </p:nvSpPr>
        <p:spPr>
          <a:xfrm>
            <a:off x="2210076" y="691705"/>
            <a:ext cx="7781211" cy="76339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3000"/>
              </a:lnSpc>
            </a:pPr>
            <a:r>
              <a:rPr lang="zh-CN" altLang="en-US" sz="3600" b="1" kern="0" spc="40" dirty="0">
                <a:solidFill>
                  <a:srgbClr val="20307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表情分类：模型验证</a:t>
            </a:r>
            <a:endParaRPr sz="36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3" name="table 136">
            <a:extLst>
              <a:ext uri="{FF2B5EF4-FFF2-40B4-BE49-F238E27FC236}">
                <a16:creationId xmlns:a16="http://schemas.microsoft.com/office/drawing/2014/main" id="{FA866B28-4F8E-C0CE-70E9-95A7A1396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522983"/>
              </p:ext>
            </p:extLst>
          </p:nvPr>
        </p:nvGraphicFramePr>
        <p:xfrm>
          <a:off x="1781830" y="2508308"/>
          <a:ext cx="6238045" cy="5567558"/>
        </p:xfrm>
        <a:graphic>
          <a:graphicData uri="http://schemas.openxmlformats.org/drawingml/2006/table">
            <a:tbl>
              <a:tblPr/>
              <a:tblGrid>
                <a:gridCol w="1589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6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2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96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27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52000"/>
                        </a:lnSpc>
                      </a:pPr>
                      <a:endParaRPr sz="10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Arial" panose="020B0604020202020204"/>
                      </a:endParaRPr>
                    </a:p>
                    <a:p>
                      <a:pPr marL="616585" algn="l" rtl="0" eaLnBrk="0">
                        <a:lnSpc>
                          <a:spcPct val="97000"/>
                        </a:lnSpc>
                        <a:spcBef>
                          <a:spcPts val="0"/>
                        </a:spcBef>
                      </a:pPr>
                      <a:r>
                        <a:rPr sz="2200" b="1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宋体" panose="02010600030101010101" pitchFamily="2" charset="-122"/>
                        </a:rPr>
                        <a:t>类别</a:t>
                      </a:r>
                      <a:endParaRPr sz="22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53000"/>
                        </a:lnSpc>
                      </a:pPr>
                      <a:endParaRPr sz="10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Arial" panose="020B0604020202020204"/>
                      </a:endParaRPr>
                    </a:p>
                    <a:p>
                      <a:pPr marL="448310" algn="l" rtl="0" eaLnBrk="0">
                        <a:lnSpc>
                          <a:spcPct val="96000"/>
                        </a:lnSpc>
                      </a:pPr>
                      <a:r>
                        <a:rPr sz="2200" b="1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宋体" panose="02010600030101010101" pitchFamily="2" charset="-122"/>
                        </a:rPr>
                        <a:t>精确率</a:t>
                      </a:r>
                      <a:endParaRPr sz="22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52000"/>
                        </a:lnSpc>
                      </a:pPr>
                      <a:endParaRPr sz="10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Arial" panose="020B0604020202020204"/>
                      </a:endParaRPr>
                    </a:p>
                    <a:p>
                      <a:pPr marL="448310" algn="l" rtl="0" eaLnBrk="0">
                        <a:lnSpc>
                          <a:spcPct val="97000"/>
                        </a:lnSpc>
                        <a:spcBef>
                          <a:spcPts val="0"/>
                        </a:spcBef>
                      </a:pPr>
                      <a:r>
                        <a:rPr sz="2200" b="1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宋体" panose="02010600030101010101" pitchFamily="2" charset="-122"/>
                        </a:rPr>
                        <a:t>召回率</a:t>
                      </a:r>
                      <a:endParaRPr sz="22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52000"/>
                        </a:lnSpc>
                      </a:pPr>
                      <a:endParaRPr sz="10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Arial" panose="020B0604020202020204"/>
                      </a:endParaRPr>
                    </a:p>
                    <a:p>
                      <a:pPr marL="448310" algn="l" rtl="0" eaLnBrk="0">
                        <a:lnSpc>
                          <a:spcPct val="97000"/>
                        </a:lnSpc>
                        <a:spcBef>
                          <a:spcPts val="0"/>
                        </a:spcBef>
                      </a:pPr>
                      <a:r>
                        <a:rPr sz="22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宋体" panose="02010600030101010101" pitchFamily="2" charset="-122"/>
                        </a:rPr>
                        <a:t>F1分数</a:t>
                      </a:r>
                      <a:endParaRPr sz="22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646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44000"/>
                        </a:lnSpc>
                      </a:pPr>
                      <a:endParaRPr sz="10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Arial" panose="020B0604020202020204"/>
                      </a:endParaRPr>
                    </a:p>
                    <a:p>
                      <a:pPr marL="612775" algn="l" rtl="0" eaLnBrk="0">
                        <a:lnSpc>
                          <a:spcPct val="97000"/>
                        </a:lnSpc>
                        <a:spcBef>
                          <a:spcPts val="5"/>
                        </a:spcBef>
                      </a:pPr>
                      <a:r>
                        <a:rPr sz="22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宋体" panose="02010600030101010101" pitchFamily="2" charset="-122"/>
                        </a:rPr>
                        <a:t>愤怒</a:t>
                      </a:r>
                      <a:endParaRPr sz="22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63000"/>
                        </a:lnSpc>
                      </a:pPr>
                      <a:endParaRPr sz="10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sz="1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Arial" panose="020B0604020202020204"/>
                      </a:endParaRPr>
                    </a:p>
                    <a:p>
                      <a:pPr marL="444500" algn="l" rtl="0" eaLnBrk="0">
                        <a:lnSpc>
                          <a:spcPts val="2785"/>
                        </a:lnSpc>
                      </a:pPr>
                      <a:r>
                        <a:rPr sz="2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宋体" panose="02010600030101010101" pitchFamily="2" charset="-122"/>
                        </a:rPr>
                        <a:t>0.5870</a:t>
                      </a:r>
                      <a:endParaRPr sz="22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63000"/>
                        </a:lnSpc>
                      </a:pPr>
                      <a:endParaRPr sz="10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sz="1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Arial" panose="020B0604020202020204"/>
                      </a:endParaRPr>
                    </a:p>
                    <a:p>
                      <a:pPr marL="444500" algn="l" rtl="0" eaLnBrk="0">
                        <a:lnSpc>
                          <a:spcPts val="2785"/>
                        </a:lnSpc>
                      </a:pPr>
                      <a:r>
                        <a:rPr sz="2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宋体" panose="02010600030101010101" pitchFamily="2" charset="-122"/>
                        </a:rPr>
                        <a:t>0.5000</a:t>
                      </a:r>
                      <a:endParaRPr sz="22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63000"/>
                        </a:lnSpc>
                      </a:pPr>
                      <a:endParaRPr sz="10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sz="1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Arial" panose="020B0604020202020204"/>
                      </a:endParaRPr>
                    </a:p>
                    <a:p>
                      <a:pPr marL="444500" algn="l" rtl="0" eaLnBrk="0">
                        <a:lnSpc>
                          <a:spcPts val="2785"/>
                        </a:lnSpc>
                      </a:pPr>
                      <a:r>
                        <a:rPr sz="2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宋体" panose="02010600030101010101" pitchFamily="2" charset="-122"/>
                        </a:rPr>
                        <a:t>0.5400</a:t>
                      </a:r>
                      <a:endParaRPr sz="22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426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52000"/>
                        </a:lnSpc>
                      </a:pPr>
                      <a:endParaRPr sz="10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Arial" panose="020B0604020202020204"/>
                      </a:endParaRPr>
                    </a:p>
                    <a:p>
                      <a:pPr marL="612775" algn="l" rtl="0" eaLnBrk="0">
                        <a:lnSpc>
                          <a:spcPct val="98000"/>
                        </a:lnSpc>
                        <a:spcBef>
                          <a:spcPts val="0"/>
                        </a:spcBef>
                      </a:pPr>
                      <a:r>
                        <a:rPr sz="22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宋体" panose="02010600030101010101" pitchFamily="2" charset="-122"/>
                        </a:rPr>
                        <a:t>厌恶</a:t>
                      </a:r>
                      <a:endParaRPr sz="22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68000"/>
                        </a:lnSpc>
                      </a:pPr>
                      <a:endParaRPr sz="10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Arial" panose="020B0604020202020204"/>
                      </a:endParaRPr>
                    </a:p>
                    <a:p>
                      <a:pPr marL="444500" algn="l" rtl="0" eaLnBrk="0">
                        <a:lnSpc>
                          <a:spcPts val="2785"/>
                        </a:lnSpc>
                        <a:spcBef>
                          <a:spcPts val="0"/>
                        </a:spcBef>
                      </a:pPr>
                      <a:r>
                        <a:rPr sz="2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宋体" panose="02010600030101010101" pitchFamily="2" charset="-122"/>
                        </a:rPr>
                        <a:t>0.2582</a:t>
                      </a:r>
                      <a:endParaRPr sz="22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68000"/>
                        </a:lnSpc>
                      </a:pPr>
                      <a:endParaRPr sz="10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Arial" panose="020B0604020202020204"/>
                      </a:endParaRPr>
                    </a:p>
                    <a:p>
                      <a:pPr marL="444500" algn="l" rtl="0" eaLnBrk="0">
                        <a:lnSpc>
                          <a:spcPts val="2785"/>
                        </a:lnSpc>
                        <a:spcBef>
                          <a:spcPts val="0"/>
                        </a:spcBef>
                      </a:pPr>
                      <a:r>
                        <a:rPr sz="2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宋体" panose="02010600030101010101" pitchFamily="2" charset="-122"/>
                        </a:rPr>
                        <a:t>0.2938</a:t>
                      </a:r>
                      <a:endParaRPr sz="22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68000"/>
                        </a:lnSpc>
                      </a:pPr>
                      <a:endParaRPr sz="10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Arial" panose="020B0604020202020204"/>
                      </a:endParaRPr>
                    </a:p>
                    <a:p>
                      <a:pPr marL="444500" algn="l" rtl="0" eaLnBrk="0">
                        <a:lnSpc>
                          <a:spcPts val="2785"/>
                        </a:lnSpc>
                        <a:spcBef>
                          <a:spcPts val="0"/>
                        </a:spcBef>
                      </a:pPr>
                      <a:r>
                        <a:rPr sz="2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宋体" panose="02010600030101010101" pitchFamily="2" charset="-122"/>
                        </a:rPr>
                        <a:t>0.2749</a:t>
                      </a:r>
                      <a:endParaRPr sz="22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7543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1000"/>
                        </a:lnSpc>
                      </a:pPr>
                      <a:endParaRPr sz="4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Arial" panose="020B0604020202020204"/>
                      </a:endParaRPr>
                    </a:p>
                    <a:p>
                      <a:pPr marL="616585" algn="l" rtl="0" eaLnBrk="0">
                        <a:lnSpc>
                          <a:spcPct val="97000"/>
                        </a:lnSpc>
                        <a:spcBef>
                          <a:spcPts val="5"/>
                        </a:spcBef>
                      </a:pPr>
                      <a:r>
                        <a:rPr sz="2200" b="1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宋体" panose="02010600030101010101" pitchFamily="2" charset="-122"/>
                        </a:rPr>
                        <a:t>开心</a:t>
                      </a:r>
                      <a:endParaRPr sz="22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2000"/>
                        </a:lnSpc>
                      </a:pPr>
                      <a:endParaRPr sz="10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sz="1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Arial" panose="020B0604020202020204"/>
                      </a:endParaRPr>
                    </a:p>
                    <a:p>
                      <a:pPr marL="448310" algn="l" rtl="0" eaLnBrk="0">
                        <a:lnSpc>
                          <a:spcPts val="2785"/>
                        </a:lnSpc>
                      </a:pPr>
                      <a:r>
                        <a:rPr sz="22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宋体" panose="02010600030101010101" pitchFamily="2" charset="-122"/>
                        </a:rPr>
                        <a:t>0.8387</a:t>
                      </a:r>
                      <a:endParaRPr sz="22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2000"/>
                        </a:lnSpc>
                      </a:pPr>
                      <a:endParaRPr sz="10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sz="1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Arial" panose="020B0604020202020204"/>
                      </a:endParaRPr>
                    </a:p>
                    <a:p>
                      <a:pPr marL="448310" algn="l" rtl="0" eaLnBrk="0">
                        <a:lnSpc>
                          <a:spcPts val="2785"/>
                        </a:lnSpc>
                      </a:pPr>
                      <a:r>
                        <a:rPr sz="22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宋体" panose="02010600030101010101" pitchFamily="2" charset="-122"/>
                        </a:rPr>
                        <a:t>0.8734</a:t>
                      </a:r>
                      <a:endParaRPr sz="22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2000"/>
                        </a:lnSpc>
                      </a:pPr>
                      <a:endParaRPr sz="10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sz="1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Arial" panose="020B0604020202020204"/>
                      </a:endParaRPr>
                    </a:p>
                    <a:p>
                      <a:pPr marL="448310" algn="l" rtl="0" eaLnBrk="0">
                        <a:lnSpc>
                          <a:spcPts val="2785"/>
                        </a:lnSpc>
                      </a:pPr>
                      <a:r>
                        <a:rPr sz="22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宋体" panose="02010600030101010101" pitchFamily="2" charset="-122"/>
                        </a:rPr>
                        <a:t>0.8557</a:t>
                      </a:r>
                      <a:endParaRPr sz="22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036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50000"/>
                        </a:lnSpc>
                      </a:pPr>
                      <a:endParaRPr sz="10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sz="1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Arial" panose="020B0604020202020204"/>
                      </a:endParaRPr>
                    </a:p>
                    <a:p>
                      <a:pPr marL="612775" algn="l" rtl="0" eaLnBrk="0">
                        <a:lnSpc>
                          <a:spcPct val="98000"/>
                        </a:lnSpc>
                      </a:pPr>
                      <a:r>
                        <a:rPr sz="22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宋体" panose="02010600030101010101" pitchFamily="2" charset="-122"/>
                        </a:rPr>
                        <a:t>恐惧</a:t>
                      </a:r>
                      <a:endParaRPr sz="22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68000"/>
                        </a:lnSpc>
                      </a:pPr>
                      <a:endParaRPr sz="10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Arial" panose="020B0604020202020204"/>
                      </a:endParaRPr>
                    </a:p>
                    <a:p>
                      <a:pPr marL="444500" algn="l" rtl="0" eaLnBrk="0">
                        <a:lnSpc>
                          <a:spcPts val="2785"/>
                        </a:lnSpc>
                        <a:spcBef>
                          <a:spcPts val="0"/>
                        </a:spcBef>
                      </a:pPr>
                      <a:r>
                        <a:rPr sz="2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宋体" panose="02010600030101010101" pitchFamily="2" charset="-122"/>
                        </a:rPr>
                        <a:t>0.5493</a:t>
                      </a:r>
                      <a:endParaRPr sz="22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68000"/>
                        </a:lnSpc>
                      </a:pPr>
                      <a:endParaRPr sz="10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Arial" panose="020B0604020202020204"/>
                      </a:endParaRPr>
                    </a:p>
                    <a:p>
                      <a:pPr marL="444500" algn="l" rtl="0" eaLnBrk="0">
                        <a:lnSpc>
                          <a:spcPts val="2785"/>
                        </a:lnSpc>
                        <a:spcBef>
                          <a:spcPts val="0"/>
                        </a:spcBef>
                      </a:pPr>
                      <a:r>
                        <a:rPr sz="2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宋体" panose="02010600030101010101" pitchFamily="2" charset="-122"/>
                        </a:rPr>
                        <a:t>0.5270</a:t>
                      </a:r>
                      <a:endParaRPr sz="22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68000"/>
                        </a:lnSpc>
                      </a:pPr>
                      <a:endParaRPr sz="10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Arial" panose="020B0604020202020204"/>
                      </a:endParaRPr>
                    </a:p>
                    <a:p>
                      <a:pPr marL="444500" algn="l" rtl="0" eaLnBrk="0">
                        <a:lnSpc>
                          <a:spcPts val="2785"/>
                        </a:lnSpc>
                        <a:spcBef>
                          <a:spcPts val="0"/>
                        </a:spcBef>
                      </a:pPr>
                      <a:r>
                        <a:rPr sz="2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宋体" panose="02010600030101010101" pitchFamily="2" charset="-122"/>
                        </a:rPr>
                        <a:t>0.5379</a:t>
                      </a:r>
                      <a:endParaRPr sz="22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981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52000"/>
                        </a:lnSpc>
                      </a:pPr>
                      <a:endParaRPr sz="10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sz="1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Arial" panose="020B0604020202020204"/>
                      </a:endParaRPr>
                    </a:p>
                    <a:p>
                      <a:pPr marL="612775" algn="l" rtl="0" eaLnBrk="0">
                        <a:lnSpc>
                          <a:spcPct val="97000"/>
                        </a:lnSpc>
                      </a:pPr>
                      <a:r>
                        <a:rPr sz="22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宋体" panose="02010600030101010101" pitchFamily="2" charset="-122"/>
                        </a:rPr>
                        <a:t>悲伤</a:t>
                      </a:r>
                      <a:endParaRPr sz="22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72000"/>
                        </a:lnSpc>
                      </a:pPr>
                      <a:endParaRPr sz="10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Arial" panose="020B0604020202020204"/>
                      </a:endParaRPr>
                    </a:p>
                    <a:p>
                      <a:pPr marL="444500" algn="l" rtl="0" eaLnBrk="0">
                        <a:lnSpc>
                          <a:spcPts val="2785"/>
                        </a:lnSpc>
                        <a:spcBef>
                          <a:spcPts val="5"/>
                        </a:spcBef>
                      </a:pPr>
                      <a:r>
                        <a:rPr sz="2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宋体" panose="02010600030101010101" pitchFamily="2" charset="-122"/>
                        </a:rPr>
                        <a:t>0.6990</a:t>
                      </a:r>
                      <a:endParaRPr sz="22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72000"/>
                        </a:lnSpc>
                      </a:pPr>
                      <a:endParaRPr sz="10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Arial" panose="020B0604020202020204"/>
                      </a:endParaRPr>
                    </a:p>
                    <a:p>
                      <a:pPr marL="444500" algn="l" rtl="0" eaLnBrk="0">
                        <a:lnSpc>
                          <a:spcPts val="2785"/>
                        </a:lnSpc>
                        <a:spcBef>
                          <a:spcPts val="5"/>
                        </a:spcBef>
                      </a:pPr>
                      <a:r>
                        <a:rPr sz="2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宋体" panose="02010600030101010101" pitchFamily="2" charset="-122"/>
                        </a:rPr>
                        <a:t>0.6025</a:t>
                      </a:r>
                      <a:endParaRPr sz="22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72000"/>
                        </a:lnSpc>
                      </a:pPr>
                      <a:endParaRPr sz="10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Arial" panose="020B0604020202020204"/>
                      </a:endParaRPr>
                    </a:p>
                    <a:p>
                      <a:pPr marL="444500" algn="l" rtl="0" eaLnBrk="0">
                        <a:lnSpc>
                          <a:spcPts val="2785"/>
                        </a:lnSpc>
                        <a:spcBef>
                          <a:spcPts val="5"/>
                        </a:spcBef>
                      </a:pPr>
                      <a:r>
                        <a:rPr sz="2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宋体" panose="02010600030101010101" pitchFamily="2" charset="-122"/>
                        </a:rPr>
                        <a:t>0.6472</a:t>
                      </a:r>
                      <a:endParaRPr sz="22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426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48000"/>
                        </a:lnSpc>
                      </a:pPr>
                      <a:endParaRPr sz="10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Arial" panose="020B0604020202020204"/>
                      </a:endParaRPr>
                    </a:p>
                    <a:p>
                      <a:pPr marL="612775" algn="l" rtl="0" eaLnBrk="0">
                        <a:lnSpc>
                          <a:spcPct val="97000"/>
                        </a:lnSpc>
                        <a:spcBef>
                          <a:spcPts val="5"/>
                        </a:spcBef>
                      </a:pPr>
                      <a:r>
                        <a:rPr sz="2200" kern="0" spc="1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宋体" panose="02010600030101010101" pitchFamily="2" charset="-122"/>
                        </a:rPr>
                        <a:t>惊喜</a:t>
                      </a:r>
                      <a:endParaRPr sz="22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68000"/>
                        </a:lnSpc>
                      </a:pPr>
                      <a:endParaRPr sz="10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Arial" panose="020B0604020202020204"/>
                      </a:endParaRPr>
                    </a:p>
                    <a:p>
                      <a:pPr marL="444500" algn="l" rtl="0" eaLnBrk="0">
                        <a:lnSpc>
                          <a:spcPts val="2785"/>
                        </a:lnSpc>
                        <a:spcBef>
                          <a:spcPts val="0"/>
                        </a:spcBef>
                      </a:pPr>
                      <a:r>
                        <a:rPr sz="2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宋体" panose="02010600030101010101" pitchFamily="2" charset="-122"/>
                        </a:rPr>
                        <a:t>0.6331</a:t>
                      </a:r>
                      <a:endParaRPr sz="22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68000"/>
                        </a:lnSpc>
                      </a:pPr>
                      <a:endParaRPr sz="10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Arial" panose="020B0604020202020204"/>
                      </a:endParaRPr>
                    </a:p>
                    <a:p>
                      <a:pPr marL="444500" algn="l" rtl="0" eaLnBrk="0">
                        <a:lnSpc>
                          <a:spcPts val="2785"/>
                        </a:lnSpc>
                        <a:spcBef>
                          <a:spcPts val="0"/>
                        </a:spcBef>
                      </a:pPr>
                      <a:r>
                        <a:rPr sz="2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宋体" panose="02010600030101010101" pitchFamily="2" charset="-122"/>
                        </a:rPr>
                        <a:t>0.7447</a:t>
                      </a:r>
                      <a:endParaRPr sz="22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68000"/>
                        </a:lnSpc>
                      </a:pPr>
                      <a:endParaRPr sz="10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Arial" panose="020B0604020202020204"/>
                      </a:endParaRPr>
                    </a:p>
                    <a:p>
                      <a:pPr marL="444500" algn="l" rtl="0" eaLnBrk="0">
                        <a:lnSpc>
                          <a:spcPts val="2785"/>
                        </a:lnSpc>
                        <a:spcBef>
                          <a:spcPts val="0"/>
                        </a:spcBef>
                      </a:pPr>
                      <a:r>
                        <a:rPr sz="2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宋体" panose="02010600030101010101" pitchFamily="2" charset="-122"/>
                        </a:rPr>
                        <a:t>0.6844</a:t>
                      </a:r>
                      <a:endParaRPr sz="22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3646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45000"/>
                        </a:lnSpc>
                      </a:pPr>
                      <a:endParaRPr sz="10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sz="1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Arial" panose="020B0604020202020204"/>
                      </a:endParaRPr>
                    </a:p>
                    <a:p>
                      <a:pPr marL="612775" algn="l" rtl="0" eaLnBrk="0">
                        <a:lnSpc>
                          <a:spcPct val="97000"/>
                        </a:lnSpc>
                      </a:pPr>
                      <a:r>
                        <a:rPr sz="22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宋体" panose="02010600030101010101" pitchFamily="2" charset="-122"/>
                        </a:rPr>
                        <a:t>中性</a:t>
                      </a:r>
                      <a:endParaRPr sz="22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63000"/>
                        </a:lnSpc>
                      </a:pPr>
                      <a:endParaRPr sz="10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sz="1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Arial" panose="020B0604020202020204"/>
                      </a:endParaRPr>
                    </a:p>
                    <a:p>
                      <a:pPr marL="444500" algn="l" rtl="0" eaLnBrk="0">
                        <a:lnSpc>
                          <a:spcPts val="2785"/>
                        </a:lnSpc>
                      </a:pPr>
                      <a:r>
                        <a:rPr sz="2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宋体" panose="02010600030101010101" pitchFamily="2" charset="-122"/>
                        </a:rPr>
                        <a:t>0.6739</a:t>
                      </a:r>
                      <a:endParaRPr sz="22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63000"/>
                        </a:lnSpc>
                      </a:pPr>
                      <a:endParaRPr sz="10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sz="1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Arial" panose="020B0604020202020204"/>
                      </a:endParaRPr>
                    </a:p>
                    <a:p>
                      <a:pPr marL="444500" algn="l" rtl="0" eaLnBrk="0">
                        <a:lnSpc>
                          <a:spcPts val="2785"/>
                        </a:lnSpc>
                      </a:pPr>
                      <a:r>
                        <a:rPr sz="2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宋体" panose="02010600030101010101" pitchFamily="2" charset="-122"/>
                        </a:rPr>
                        <a:t>0.6382</a:t>
                      </a:r>
                      <a:endParaRPr sz="22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63000"/>
                        </a:lnSpc>
                      </a:pPr>
                      <a:endParaRPr sz="10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sz="1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Arial" panose="020B0604020202020204"/>
                      </a:endParaRPr>
                    </a:p>
                    <a:p>
                      <a:pPr marL="444500" algn="l" rtl="0" eaLnBrk="0">
                        <a:lnSpc>
                          <a:spcPts val="2785"/>
                        </a:lnSpc>
                      </a:pPr>
                      <a:r>
                        <a:rPr sz="2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宋体" panose="02010600030101010101" pitchFamily="2" charset="-122"/>
                        </a:rPr>
                        <a:t>0.6556</a:t>
                      </a:r>
                      <a:endParaRPr sz="22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712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45000"/>
                        </a:lnSpc>
                      </a:pPr>
                      <a:endParaRPr sz="10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sz="1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Arial" panose="020B0604020202020204"/>
                      </a:endParaRPr>
                    </a:p>
                    <a:p>
                      <a:pPr marL="330835" algn="l" rtl="0" eaLnBrk="0">
                        <a:lnSpc>
                          <a:spcPct val="97000"/>
                        </a:lnSpc>
                      </a:pPr>
                      <a:r>
                        <a:rPr sz="2200" b="1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宋体" panose="02010600030101010101" pitchFamily="2" charset="-122"/>
                        </a:rPr>
                        <a:t>加权平均</a:t>
                      </a:r>
                      <a:endParaRPr sz="22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66000"/>
                        </a:lnSpc>
                      </a:pPr>
                      <a:endParaRPr sz="10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Arial" panose="020B0604020202020204"/>
                      </a:endParaRPr>
                    </a:p>
                    <a:p>
                      <a:pPr marL="448310" algn="l" rtl="0" eaLnBrk="0">
                        <a:lnSpc>
                          <a:spcPts val="2785"/>
                        </a:lnSpc>
                        <a:spcBef>
                          <a:spcPts val="0"/>
                        </a:spcBef>
                      </a:pPr>
                      <a:r>
                        <a:rPr sz="22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宋体" panose="02010600030101010101" pitchFamily="2" charset="-122"/>
                        </a:rPr>
                        <a:t>0.7078</a:t>
                      </a:r>
                      <a:endParaRPr sz="22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66000"/>
                        </a:lnSpc>
                      </a:pPr>
                      <a:endParaRPr sz="10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Arial" panose="020B0604020202020204"/>
                      </a:endParaRPr>
                    </a:p>
                    <a:p>
                      <a:pPr marL="448310" algn="l" rtl="0" eaLnBrk="0">
                        <a:lnSpc>
                          <a:spcPts val="2785"/>
                        </a:lnSpc>
                        <a:spcBef>
                          <a:spcPts val="0"/>
                        </a:spcBef>
                      </a:pPr>
                      <a:r>
                        <a:rPr sz="22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宋体" panose="02010600030101010101" pitchFamily="2" charset="-122"/>
                        </a:rPr>
                        <a:t>0.7070</a:t>
                      </a:r>
                      <a:endParaRPr sz="22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66000"/>
                        </a:lnSpc>
                      </a:pPr>
                      <a:endParaRPr sz="10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Arial" panose="020B0604020202020204"/>
                      </a:endParaRPr>
                    </a:p>
                    <a:p>
                      <a:pPr marL="448310" algn="l" rtl="0" eaLnBrk="0">
                        <a:lnSpc>
                          <a:spcPts val="2785"/>
                        </a:lnSpc>
                        <a:spcBef>
                          <a:spcPts val="0"/>
                        </a:spcBef>
                      </a:pPr>
                      <a:r>
                        <a:rPr sz="22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宋体" panose="02010600030101010101" pitchFamily="2" charset="-122"/>
                        </a:rPr>
                        <a:t>0.7059</a:t>
                      </a:r>
                      <a:endParaRPr sz="22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D9739FF9-D10E-D89C-5852-3F9FFC1BD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724" y="2846645"/>
            <a:ext cx="6885045" cy="465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571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box 160"/>
          <p:cNvSpPr/>
          <p:nvPr/>
        </p:nvSpPr>
        <p:spPr>
          <a:xfrm>
            <a:off x="698540" y="5924186"/>
            <a:ext cx="7399655" cy="36347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67310" algn="l" rtl="0" eaLnBrk="0">
              <a:lnSpc>
                <a:spcPct val="95000"/>
              </a:lnSpc>
            </a:pPr>
            <a:r>
              <a:rPr sz="2500" b="1" kern="0" spc="80" dirty="0" err="1">
                <a:solidFill>
                  <a:srgbClr val="20407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我们的解决方案</a:t>
            </a:r>
            <a:r>
              <a:rPr sz="2500" b="1" kern="0" spc="80" dirty="0" err="1">
                <a:solidFill>
                  <a:srgbClr val="20306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sz="2500" b="1" kern="0" spc="80" dirty="0" err="1">
                <a:solidFill>
                  <a:srgbClr val="20408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稳定滤波器</a:t>
            </a:r>
            <a:endParaRPr sz="25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19710" algn="l" rtl="0" eaLnBrk="0">
              <a:lnSpc>
                <a:spcPct val="91000"/>
              </a:lnSpc>
              <a:spcBef>
                <a:spcPts val="935"/>
              </a:spcBef>
            </a:pPr>
            <a:r>
              <a:rPr sz="2500" b="1" kern="0" spc="-1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时间防抖</a:t>
            </a:r>
            <a:r>
              <a:rPr sz="2500" kern="0" spc="-2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500" b="1" kern="0" spc="-1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(Stabil</a:t>
            </a:r>
            <a:r>
              <a:rPr sz="2500" b="1" kern="0" spc="-1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ityFilter)</a:t>
            </a:r>
            <a:endParaRPr sz="2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2225" algn="l" rtl="0" eaLnBrk="0">
              <a:lnSpc>
                <a:spcPct val="96000"/>
              </a:lnSpc>
              <a:spcBef>
                <a:spcPts val="580"/>
              </a:spcBef>
            </a:pPr>
            <a:r>
              <a:rPr sz="1900" b="1" kern="0" spc="-1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·</a:t>
            </a:r>
            <a:r>
              <a:rPr sz="1900" b="1" kern="0" spc="-100" dirty="0" err="1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机制：引入“能量</a:t>
            </a:r>
            <a:r>
              <a:rPr sz="1900" b="1" kern="0" spc="-110" dirty="0" err="1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条</a:t>
            </a:r>
            <a:r>
              <a:rPr sz="1900" b="1" kern="0" spc="-1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”</a:t>
            </a:r>
            <a:r>
              <a:rPr lang="zh-CN" altLang="en-US" sz="1900" b="1" kern="0" spc="-1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累积</a:t>
            </a:r>
            <a:r>
              <a:rPr sz="1900" b="1" kern="0" spc="-110" dirty="0" err="1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机制</a:t>
            </a:r>
            <a:r>
              <a:rPr sz="1900" b="1" kern="0" spc="-1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sz="19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7000"/>
              </a:lnSpc>
            </a:pP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15900" indent="-203200" algn="l" rtl="0" eaLnBrk="0">
              <a:lnSpc>
                <a:spcPct val="117000"/>
              </a:lnSpc>
              <a:spcBef>
                <a:spcPts val="5"/>
              </a:spcBef>
            </a:pPr>
            <a:r>
              <a:rPr sz="1900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·</a:t>
            </a:r>
            <a:r>
              <a:rPr sz="1900" kern="0" spc="-3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900" b="1" kern="0" spc="30" dirty="0" err="1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逻辑：</a:t>
            </a:r>
            <a:r>
              <a:rPr sz="1900" kern="0" spc="30" dirty="0" err="1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只有当模型连续在多个帧</a:t>
            </a:r>
            <a:r>
              <a:rPr sz="1900" kern="0" spc="20" dirty="0" err="1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中检测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900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到“开心”时，能量条才会充满，系统才确认“锁定”目标。单帧的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900" b="1" kern="0" spc="9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抖动或丢失不会立即取消锁定。</a:t>
            </a:r>
            <a:endParaRPr sz="19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64" name="textbox 164"/>
          <p:cNvSpPr/>
          <p:nvPr/>
        </p:nvSpPr>
        <p:spPr>
          <a:xfrm>
            <a:off x="7378784" y="2550283"/>
            <a:ext cx="8512809" cy="17653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5875" algn="l" rtl="0" eaLnBrk="0">
              <a:lnSpc>
                <a:spcPct val="85000"/>
              </a:lnSpc>
            </a:pPr>
            <a:r>
              <a:rPr sz="1900" b="1" kern="0" spc="1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时间抖动：</a:t>
            </a:r>
            <a:r>
              <a:rPr sz="1900" kern="0" spc="-48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900" kern="0" spc="1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用户的微表情、瞬间的光影变化或模型偶尔的</a:t>
            </a:r>
            <a:r>
              <a:rPr sz="1900" kern="0" spc="1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误判，会导致识别</a:t>
            </a:r>
            <a:endParaRPr sz="19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ts val="3095"/>
              </a:lnSpc>
            </a:pPr>
            <a:r>
              <a:rPr sz="1900" kern="0" spc="-1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结果在“开心”与“非开心”之间高频切换。</a:t>
            </a:r>
            <a:endParaRPr sz="19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0000"/>
              </a:lnSpc>
            </a:pPr>
            <a:endParaRPr sz="4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5875" algn="l" rtl="0" eaLnBrk="0">
              <a:lnSpc>
                <a:spcPct val="92000"/>
              </a:lnSpc>
              <a:spcBef>
                <a:spcPts val="0"/>
              </a:spcBef>
            </a:pPr>
            <a:r>
              <a:rPr sz="1900" b="1" kern="0" spc="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空间抖动：</a:t>
            </a:r>
            <a:r>
              <a:rPr sz="1900" kern="0" spc="-48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OpenCV</a:t>
            </a:r>
            <a:r>
              <a:rPr sz="1900" kern="0" spc="17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900" kern="0" spc="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人脸检测框的位置在每一帧都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有微小像素的跳变。</a:t>
            </a:r>
            <a:endParaRPr sz="19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66" name="textbox 166"/>
          <p:cNvSpPr/>
          <p:nvPr/>
        </p:nvSpPr>
        <p:spPr>
          <a:xfrm>
            <a:off x="8653504" y="7130008"/>
            <a:ext cx="8206740" cy="15214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1900" kern="0" spc="-8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·</a:t>
            </a:r>
            <a:r>
              <a:rPr sz="1900" kern="0" spc="-1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900" b="1" kern="0" spc="-8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机制：</a:t>
            </a:r>
            <a:r>
              <a:rPr sz="1900" kern="0" spc="9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</a:rPr>
              <a:t>位置平滑滤波。</a:t>
            </a:r>
          </a:p>
          <a:p>
            <a:pPr marL="240665" indent="-227965" algn="l" rtl="0" eaLnBrk="0">
              <a:lnSpc>
                <a:spcPct val="114000"/>
              </a:lnSpc>
              <a:spcBef>
                <a:spcPts val="775"/>
              </a:spcBef>
            </a:pPr>
            <a:r>
              <a:rPr sz="1900" kern="0" spc="9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·</a:t>
            </a:r>
            <a:r>
              <a:rPr sz="1900" kern="0" spc="-3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900" b="1" kern="0" spc="90" dirty="0" err="1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逻辑：</a:t>
            </a:r>
            <a:r>
              <a:rPr sz="1900" kern="0" spc="90" dirty="0" err="1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结合当前帧检测到的目标中</a:t>
            </a:r>
            <a:r>
              <a:rPr sz="1900" kern="0" spc="80" dirty="0" err="1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心点和历史帧的位置，通过加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</a:t>
            </a:r>
            <a:r>
              <a:rPr sz="1900" kern="0" spc="60" dirty="0" err="1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权平均输出一</a:t>
            </a:r>
            <a:r>
              <a:rPr sz="1900" kern="0" spc="50" dirty="0" err="1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个平滑、稳定的目标坐标，</a:t>
            </a:r>
            <a:r>
              <a:rPr sz="1900" kern="0" spc="90" dirty="0" err="1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</a:rPr>
              <a:t>滤除高频位置跳变</a:t>
            </a:r>
            <a:r>
              <a:rPr sz="1900" kern="0" spc="9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</a:rPr>
              <a:t>。</a:t>
            </a:r>
            <a:r>
              <a:rPr sz="1800" kern="0" spc="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          </a:t>
            </a: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            </a:t>
            </a:r>
            <a:endParaRPr sz="2100" baseline="-33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68" name="textbox 168"/>
          <p:cNvSpPr/>
          <p:nvPr/>
        </p:nvSpPr>
        <p:spPr>
          <a:xfrm>
            <a:off x="742870" y="4864120"/>
            <a:ext cx="16040735" cy="584200"/>
          </a:xfrm>
          <a:prstGeom prst="rect">
            <a:avLst/>
          </a:prstGeom>
          <a:solidFill>
            <a:srgbClr val="F8E4C8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4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969260" algn="l" rtl="0" eaLnBrk="0">
              <a:lnSpc>
                <a:spcPct val="94000"/>
              </a:lnSpc>
              <a:spcBef>
                <a:spcPts val="5"/>
              </a:spcBef>
            </a:pPr>
            <a:r>
              <a:rPr sz="2100" b="1" kern="0" spc="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若直接用于无人机控</a:t>
            </a:r>
            <a:r>
              <a:rPr sz="2100" b="1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制→导致飞行指令的剧烈震荡和目标频繁丢失，用户体验极差。</a:t>
            </a:r>
            <a:endParaRPr sz="21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70" name="textbox 170"/>
          <p:cNvSpPr/>
          <p:nvPr/>
        </p:nvSpPr>
        <p:spPr>
          <a:xfrm>
            <a:off x="742870" y="1861397"/>
            <a:ext cx="3977640" cy="16630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2500" b="1" kern="0" spc="80" dirty="0">
                <a:solidFill>
                  <a:srgbClr val="20407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原始</a:t>
            </a:r>
            <a:r>
              <a:rPr sz="2500" b="1" kern="0" spc="0" dirty="0">
                <a:solidFill>
                  <a:srgbClr val="20407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AI</a:t>
            </a:r>
            <a:r>
              <a:rPr sz="2500" b="1" kern="0" spc="80" dirty="0">
                <a:solidFill>
                  <a:srgbClr val="20407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输出的问</a:t>
            </a:r>
            <a:r>
              <a:rPr sz="2500" b="1" kern="0" spc="80" dirty="0">
                <a:solidFill>
                  <a:srgbClr val="20308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题：不稳定</a:t>
            </a:r>
            <a:endParaRPr sz="25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096770" algn="l" rtl="0" eaLnBrk="0">
              <a:lnSpc>
                <a:spcPct val="97000"/>
              </a:lnSpc>
              <a:spcBef>
                <a:spcPts val="1720"/>
              </a:spcBef>
            </a:pPr>
            <a:r>
              <a:rPr sz="1900" kern="0" spc="-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开心</a:t>
            </a:r>
            <a:endParaRPr sz="19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557530" algn="l" rtl="0" eaLnBrk="0">
              <a:lnSpc>
                <a:spcPct val="98000"/>
              </a:lnSpc>
              <a:spcBef>
                <a:spcPts val="830"/>
              </a:spcBef>
            </a:pPr>
            <a:r>
              <a:rPr sz="2100" b="1" kern="0" spc="1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时间抖动</a:t>
            </a:r>
            <a:endParaRPr sz="21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19000"/>
              </a:lnSpc>
            </a:pPr>
            <a:endParaRPr sz="4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875155" algn="l" rtl="0" eaLnBrk="0">
              <a:lnSpc>
                <a:spcPct val="97000"/>
              </a:lnSpc>
              <a:spcBef>
                <a:spcPts val="0"/>
              </a:spcBef>
            </a:pPr>
            <a:r>
              <a:rPr lang="en-US" sz="1900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900" kern="0" spc="10" dirty="0" err="1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非开心</a:t>
            </a:r>
            <a:endParaRPr sz="2900" baseline="7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74" name="picture 1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121176" y="3543287"/>
            <a:ext cx="1143052" cy="1168383"/>
          </a:xfrm>
          <a:prstGeom prst="rect">
            <a:avLst/>
          </a:prstGeom>
        </p:spPr>
      </p:pic>
      <p:sp>
        <p:nvSpPr>
          <p:cNvPr id="176" name="textbox 176"/>
          <p:cNvSpPr/>
          <p:nvPr/>
        </p:nvSpPr>
        <p:spPr>
          <a:xfrm>
            <a:off x="9173622" y="6410966"/>
            <a:ext cx="3751579" cy="3740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1000"/>
              </a:lnSpc>
            </a:pPr>
            <a:r>
              <a:rPr sz="2500" b="1" kern="0" spc="-1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空间防抖</a:t>
            </a:r>
            <a:r>
              <a:rPr sz="2500" kern="0" spc="-4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500" b="1" kern="0" spc="-1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(SpatialStabilizer)</a:t>
            </a:r>
            <a:endParaRPr sz="25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78" name="textbox 178"/>
          <p:cNvSpPr/>
          <p:nvPr/>
        </p:nvSpPr>
        <p:spPr>
          <a:xfrm>
            <a:off x="1299223" y="4000327"/>
            <a:ext cx="1151889" cy="33845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2100" b="1" kern="0" spc="1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空间抖动</a:t>
            </a:r>
            <a:endParaRPr sz="21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textbox 28">
            <a:extLst>
              <a:ext uri="{FF2B5EF4-FFF2-40B4-BE49-F238E27FC236}">
                <a16:creationId xmlns:a16="http://schemas.microsoft.com/office/drawing/2014/main" id="{F95A43DA-BB3F-1784-827A-1BE6200ECC97}"/>
              </a:ext>
            </a:extLst>
          </p:cNvPr>
          <p:cNvSpPr/>
          <p:nvPr/>
        </p:nvSpPr>
        <p:spPr>
          <a:xfrm>
            <a:off x="2210076" y="691705"/>
            <a:ext cx="7781211" cy="76339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3000"/>
              </a:lnSpc>
            </a:pPr>
            <a:r>
              <a:rPr lang="zh-CN" altLang="en-US" sz="3600" b="1" kern="0" spc="40" dirty="0">
                <a:solidFill>
                  <a:srgbClr val="20307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工程实现：稳定滤波器</a:t>
            </a:r>
            <a:endParaRPr sz="36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picture 1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1728480" y="3498811"/>
            <a:ext cx="4883094" cy="2946465"/>
          </a:xfrm>
          <a:prstGeom prst="rect">
            <a:avLst/>
          </a:prstGeom>
        </p:spPr>
      </p:pic>
      <p:pic>
        <p:nvPicPr>
          <p:cNvPr id="186" name="picture 1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305576" y="3517928"/>
            <a:ext cx="4851290" cy="2876531"/>
          </a:xfrm>
          <a:prstGeom prst="rect">
            <a:avLst/>
          </a:prstGeom>
        </p:spPr>
      </p:pic>
      <p:pic>
        <p:nvPicPr>
          <p:cNvPr id="188" name="picture 18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888963" y="3505249"/>
            <a:ext cx="4838708" cy="2882871"/>
          </a:xfrm>
          <a:prstGeom prst="rect">
            <a:avLst/>
          </a:prstGeom>
        </p:spPr>
      </p:pic>
      <p:sp>
        <p:nvSpPr>
          <p:cNvPr id="2" name="textbox 28">
            <a:extLst>
              <a:ext uri="{FF2B5EF4-FFF2-40B4-BE49-F238E27FC236}">
                <a16:creationId xmlns:a16="http://schemas.microsoft.com/office/drawing/2014/main" id="{5BD261B4-8012-1332-1843-EC2D65559EB6}"/>
              </a:ext>
            </a:extLst>
          </p:cNvPr>
          <p:cNvSpPr/>
          <p:nvPr/>
        </p:nvSpPr>
        <p:spPr>
          <a:xfrm>
            <a:off x="2210076" y="691705"/>
            <a:ext cx="7781211" cy="76339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3000"/>
              </a:lnSpc>
            </a:pPr>
            <a:r>
              <a:rPr lang="zh-CN" altLang="en-US" sz="3600" b="1" kern="0" spc="40" dirty="0">
                <a:solidFill>
                  <a:srgbClr val="20307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产品实现</a:t>
            </a:r>
            <a:endParaRPr sz="36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box 202"/>
          <p:cNvSpPr/>
          <p:nvPr/>
        </p:nvSpPr>
        <p:spPr>
          <a:xfrm>
            <a:off x="12754469" y="5924548"/>
            <a:ext cx="3900804" cy="14966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5000"/>
              </a:lnSpc>
            </a:pPr>
            <a:r>
              <a:rPr sz="2000" b="1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跨领城应用拓展：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将核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心技术迁移</a:t>
            </a:r>
            <a:endParaRPr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ct val="132000"/>
              </a:lnSpc>
              <a:spcBef>
                <a:spcPts val="50"/>
              </a:spcBef>
            </a:pPr>
            <a:r>
              <a:rPr sz="2000" b="1" kern="0" spc="8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至</a:t>
            </a:r>
            <a:r>
              <a:rPr sz="2000" b="1" kern="0" spc="80" dirty="0">
                <a:solidFill>
                  <a:srgbClr val="20406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智能安防</a:t>
            </a:r>
            <a:r>
              <a:rPr sz="2000" kern="0" spc="-270" dirty="0">
                <a:solidFill>
                  <a:srgbClr val="20406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000" kern="0" spc="8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(识别异常</a:t>
            </a:r>
            <a:r>
              <a:rPr sz="2000" kern="0" spc="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行为)、</a:t>
            </a:r>
            <a:r>
              <a:rPr sz="2000" kern="0" spc="70" dirty="0">
                <a:solidFill>
                  <a:srgbClr val="10204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机</a:t>
            </a:r>
            <a:r>
              <a:rPr sz="2000" kern="0" spc="0" dirty="0">
                <a:solidFill>
                  <a:srgbClr val="10204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000" b="1" kern="0" spc="100" dirty="0">
                <a:solidFill>
                  <a:srgbClr val="20306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器人交互</a:t>
            </a:r>
            <a:r>
              <a:rPr sz="2000" kern="0" spc="-360" dirty="0">
                <a:solidFill>
                  <a:srgbClr val="20306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000" kern="0" spc="1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(感知用户情绪)、</a:t>
            </a:r>
            <a:r>
              <a:rPr sz="2000" b="1" kern="0" spc="100" dirty="0">
                <a:solidFill>
                  <a:srgbClr val="20306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智慧</a:t>
            </a:r>
            <a:r>
              <a:rPr sz="2000" kern="0" spc="0" dirty="0">
                <a:solidFill>
                  <a:srgbClr val="20306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000" b="1" kern="0" spc="60" dirty="0">
                <a:solidFill>
                  <a:srgbClr val="20307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零售</a:t>
            </a:r>
            <a:r>
              <a:rPr sz="2000" kern="0" spc="60" dirty="0">
                <a:solidFill>
                  <a:srgbClr val="20307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000" b="1" kern="0" spc="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(分析顾客满意度)等颁域。</a:t>
            </a:r>
            <a:endParaRPr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04" name="textbox 204"/>
          <p:cNvSpPr/>
          <p:nvPr/>
        </p:nvSpPr>
        <p:spPr>
          <a:xfrm>
            <a:off x="7277078" y="3208167"/>
            <a:ext cx="3983354" cy="14446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5000"/>
              </a:lnSpc>
            </a:pP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活动/赛事主办方：提供低成本的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自</a:t>
            </a:r>
            <a:endParaRPr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ct val="127000"/>
              </a:lnSpc>
              <a:spcBef>
                <a:spcPts val="0"/>
              </a:spcBef>
            </a:pPr>
            <a:r>
              <a:rPr sz="2000" kern="0" spc="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动化拍摄方案。在婚礼、派对、小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型体育比赛中，多机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位自动捕捉精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彩瞬间。</a:t>
            </a:r>
            <a:endParaRPr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06" name="textbox 206"/>
          <p:cNvSpPr/>
          <p:nvPr/>
        </p:nvSpPr>
        <p:spPr>
          <a:xfrm>
            <a:off x="1809787" y="3205550"/>
            <a:ext cx="3940175" cy="14573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5875" algn="l" rtl="0" eaLnBrk="0">
              <a:lnSpc>
                <a:spcPct val="85000"/>
              </a:lnSpc>
            </a:pPr>
            <a:r>
              <a:rPr sz="2000" b="1" kern="0" spc="-8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个人/家庭用户：</a:t>
            </a:r>
            <a:r>
              <a:rPr sz="2000" kern="0" spc="-8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打造</a:t>
            </a:r>
            <a:r>
              <a:rPr sz="2000" kern="0" spc="-8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“AI</a:t>
            </a:r>
            <a:r>
              <a:rPr sz="2000" kern="0" spc="-8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摄影师”</a:t>
            </a:r>
            <a:endParaRPr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ct val="128000"/>
              </a:lnSpc>
              <a:spcBef>
                <a:spcPts val="30"/>
              </a:spcBef>
            </a:pP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功能。自动跟拍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Vlog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旅行记录、 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家庭聚会、宠物互动，解放用户双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手。</a:t>
            </a:r>
            <a:endParaRPr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08" name="textbox 208"/>
          <p:cNvSpPr/>
          <p:nvPr/>
        </p:nvSpPr>
        <p:spPr>
          <a:xfrm>
            <a:off x="7289836" y="5969024"/>
            <a:ext cx="3901440" cy="141414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5875" algn="l" rtl="0" eaLnBrk="0">
              <a:lnSpc>
                <a:spcPct val="85000"/>
              </a:lnSpc>
            </a:pPr>
            <a:r>
              <a:rPr sz="2000" b="1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模型持续轻量化：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探索</a:t>
            </a:r>
            <a:r>
              <a:rPr sz="2000" kern="0" spc="0" dirty="0">
                <a:solidFill>
                  <a:srgbClr val="20407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LoRA</a:t>
            </a:r>
            <a:r>
              <a:rPr sz="2000" kern="0" spc="-210" dirty="0">
                <a:solidFill>
                  <a:srgbClr val="20407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0" dirty="0">
                <a:solidFill>
                  <a:srgbClr val="20407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sz="2000" kern="0" spc="0" dirty="0">
                <a:solidFill>
                  <a:srgbClr val="20407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模</a:t>
            </a:r>
            <a:endParaRPr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indent="3175" algn="l" rtl="0" eaLnBrk="0">
              <a:lnSpc>
                <a:spcPct val="123000"/>
              </a:lnSpc>
              <a:spcBef>
                <a:spcPts val="50"/>
              </a:spcBef>
            </a:pPr>
            <a:r>
              <a:rPr sz="2000" b="1" kern="0" spc="10" dirty="0">
                <a:solidFill>
                  <a:srgbClr val="30407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型量量化</a:t>
            </a:r>
            <a:r>
              <a:rPr sz="2000" b="1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等前沿技术，进一</a:t>
            </a:r>
            <a:r>
              <a:rPr sz="2000" b="1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步降低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功耗，在同等电池下实现更长续航</a:t>
            </a:r>
            <a:r>
              <a:rPr sz="2000" kern="0" spc="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000" b="1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或搭载更复杂的模型。</a:t>
            </a:r>
            <a:endParaRPr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10" name="textbox 210"/>
          <p:cNvSpPr/>
          <p:nvPr/>
        </p:nvSpPr>
        <p:spPr>
          <a:xfrm>
            <a:off x="1826177" y="5993369"/>
            <a:ext cx="3613784" cy="13963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2000" b="1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更丰富的构图理解：从识别</a:t>
            </a:r>
            <a:r>
              <a:rPr sz="2000" b="1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表情</a:t>
            </a:r>
            <a:endParaRPr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ct val="85000"/>
              </a:lnSpc>
              <a:spcBef>
                <a:spcPts val="600"/>
              </a:spcBef>
            </a:pPr>
            <a:r>
              <a:rPr sz="2000" b="1" kern="0" spc="0" dirty="0">
                <a:solidFill>
                  <a:srgbClr val="20306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扩展到理解全身姿态</a:t>
            </a:r>
            <a:r>
              <a:rPr sz="2000" b="1" kern="0" spc="0" dirty="0">
                <a:solidFill>
                  <a:srgbClr val="30408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、多人互动</a:t>
            </a:r>
            <a:endParaRPr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82880" indent="-170815" algn="l" rtl="0" eaLnBrk="0">
              <a:lnSpc>
                <a:spcPct val="122000"/>
              </a:lnSpc>
              <a:spcBef>
                <a:spcPts val="5"/>
              </a:spcBef>
            </a:pPr>
            <a:r>
              <a:rPr sz="2000" b="1" kern="0" spc="0" dirty="0">
                <a:solidFill>
                  <a:srgbClr val="20306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关系</a:t>
            </a:r>
            <a:r>
              <a:rPr sz="2000" b="1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，实现更复杂的电影级运镜</a:t>
            </a: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000" b="1" kern="0" spc="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(如过肩镜头、拉伸镜头)。</a:t>
            </a:r>
            <a:endParaRPr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216" name="picture 2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19237" y="5880683"/>
            <a:ext cx="806480" cy="812767"/>
          </a:xfrm>
          <a:prstGeom prst="rect">
            <a:avLst/>
          </a:prstGeom>
        </p:spPr>
      </p:pic>
      <p:pic>
        <p:nvPicPr>
          <p:cNvPr id="218" name="picture 2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292817" y="3117208"/>
            <a:ext cx="781141" cy="787408"/>
          </a:xfrm>
          <a:prstGeom prst="rect">
            <a:avLst/>
          </a:prstGeom>
        </p:spPr>
      </p:pic>
      <p:pic>
        <p:nvPicPr>
          <p:cNvPr id="220" name="picture 2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312042" y="5861663"/>
            <a:ext cx="755627" cy="806427"/>
          </a:xfrm>
          <a:prstGeom prst="rect">
            <a:avLst/>
          </a:prstGeom>
        </p:spPr>
      </p:pic>
      <p:pic>
        <p:nvPicPr>
          <p:cNvPr id="222" name="picture 2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819236" y="3110869"/>
            <a:ext cx="768209" cy="781068"/>
          </a:xfrm>
          <a:prstGeom prst="rect">
            <a:avLst/>
          </a:prstGeom>
        </p:spPr>
      </p:pic>
      <p:pic>
        <p:nvPicPr>
          <p:cNvPr id="224" name="picture 2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1811138" y="5855323"/>
            <a:ext cx="717531" cy="819107"/>
          </a:xfrm>
          <a:prstGeom prst="rect">
            <a:avLst/>
          </a:prstGeom>
        </p:spPr>
      </p:pic>
      <p:sp>
        <p:nvSpPr>
          <p:cNvPr id="2" name="textbox 28">
            <a:extLst>
              <a:ext uri="{FF2B5EF4-FFF2-40B4-BE49-F238E27FC236}">
                <a16:creationId xmlns:a16="http://schemas.microsoft.com/office/drawing/2014/main" id="{1CCCB7AC-8E56-A4C6-E5DE-08C431F9288E}"/>
              </a:ext>
            </a:extLst>
          </p:cNvPr>
          <p:cNvSpPr/>
          <p:nvPr/>
        </p:nvSpPr>
        <p:spPr>
          <a:xfrm>
            <a:off x="2210076" y="691705"/>
            <a:ext cx="7781211" cy="76339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3000"/>
              </a:lnSpc>
            </a:pPr>
            <a:r>
              <a:rPr lang="zh-CN" altLang="en-US" sz="3600" b="1" kern="0" spc="40" dirty="0">
                <a:solidFill>
                  <a:srgbClr val="20307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应用场景与展望</a:t>
            </a:r>
            <a:endParaRPr sz="36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E09AEA0-FB02-72DE-CA33-2F761B265F31}"/>
              </a:ext>
            </a:extLst>
          </p:cNvPr>
          <p:cNvSpPr txBox="1"/>
          <p:nvPr/>
        </p:nvSpPr>
        <p:spPr>
          <a:xfrm>
            <a:off x="3053593" y="3397541"/>
            <a:ext cx="8078598" cy="2574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86965" algn="ctr" rtl="0" eaLnBrk="0">
              <a:lnSpc>
                <a:spcPct val="96000"/>
              </a:lnSpc>
            </a:pPr>
            <a:r>
              <a:rPr lang="en-US" altLang="zh-CN" sz="9600" b="1" kern="0" spc="150" dirty="0">
                <a:solidFill>
                  <a:schemeClr val="accent1">
                    <a:lumMod val="75000"/>
                  </a:schemeClr>
                </a:solidFill>
                <a:latin typeface="+mj-lt"/>
                <a:ea typeface="黑体" panose="02010609060101010101" charset="-122"/>
                <a:cs typeface="黑体" panose="02010609060101010101" charset="-122"/>
              </a:rPr>
              <a:t>Q&amp;A</a:t>
            </a:r>
          </a:p>
          <a:p>
            <a:pPr marL="2386965" algn="ctr" rtl="0" eaLnBrk="0">
              <a:lnSpc>
                <a:spcPct val="96000"/>
              </a:lnSpc>
            </a:pPr>
            <a:r>
              <a:rPr lang="en-US" altLang="zh-CN" sz="7200" b="1" kern="0" spc="1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lang="zh-CN" altLang="en-US" sz="7200" b="1" kern="0" spc="1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谢谢大家！</a:t>
            </a:r>
            <a:endParaRPr lang="zh-CN" altLang="en-US" sz="72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AD41FBF2-981A-F591-BF98-84806F7278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381" y="160423"/>
            <a:ext cx="1733108" cy="1733108"/>
          </a:xfrm>
          <a:prstGeom prst="rect">
            <a:avLst/>
          </a:prstGeom>
        </p:spPr>
      </p:pic>
      <p:sp>
        <p:nvSpPr>
          <p:cNvPr id="2" name="textbox 28">
            <a:extLst>
              <a:ext uri="{FF2B5EF4-FFF2-40B4-BE49-F238E27FC236}">
                <a16:creationId xmlns:a16="http://schemas.microsoft.com/office/drawing/2014/main" id="{9CC5217A-3EDF-1BD9-5E13-078FF49EA77D}"/>
              </a:ext>
            </a:extLst>
          </p:cNvPr>
          <p:cNvSpPr/>
          <p:nvPr/>
        </p:nvSpPr>
        <p:spPr>
          <a:xfrm>
            <a:off x="2210078" y="691705"/>
            <a:ext cx="4937342" cy="76339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3000"/>
              </a:lnSpc>
            </a:pPr>
            <a:r>
              <a:rPr lang="zh-CN" altLang="en-US" sz="3600" b="1" kern="0" spc="40" dirty="0">
                <a:solidFill>
                  <a:srgbClr val="20307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传统活动摄影业务</a:t>
            </a:r>
            <a:endParaRPr sz="36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1CC15E-8F5F-ED70-5D57-E6326FEB1A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019" y="2227127"/>
            <a:ext cx="5011489" cy="335309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49BE7A7-0670-B86A-20AC-D338D62A4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3415" y="6196905"/>
            <a:ext cx="7236885" cy="261332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ED64852-4A08-7D06-BEC3-7661247CC0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019" y="6250115"/>
            <a:ext cx="5011490" cy="256011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6B65814-9FB5-2494-047A-8E12A915A8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7573" y="2227127"/>
            <a:ext cx="4628571" cy="3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899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AD41FBF2-981A-F591-BF98-84806F7278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381" y="160423"/>
            <a:ext cx="1733108" cy="1733108"/>
          </a:xfrm>
          <a:prstGeom prst="rect">
            <a:avLst/>
          </a:prstGeom>
        </p:spPr>
      </p:pic>
      <p:sp>
        <p:nvSpPr>
          <p:cNvPr id="2" name="textbox 28">
            <a:extLst>
              <a:ext uri="{FF2B5EF4-FFF2-40B4-BE49-F238E27FC236}">
                <a16:creationId xmlns:a16="http://schemas.microsoft.com/office/drawing/2014/main" id="{9CC5217A-3EDF-1BD9-5E13-078FF49EA77D}"/>
              </a:ext>
            </a:extLst>
          </p:cNvPr>
          <p:cNvSpPr/>
          <p:nvPr/>
        </p:nvSpPr>
        <p:spPr>
          <a:xfrm>
            <a:off x="2210078" y="691705"/>
            <a:ext cx="4937342" cy="76339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3000"/>
              </a:lnSpc>
            </a:pPr>
            <a:r>
              <a:rPr lang="zh-CN" altLang="en-US" sz="3600" b="1" kern="0" spc="40" dirty="0">
                <a:solidFill>
                  <a:srgbClr val="20307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行业背景</a:t>
            </a:r>
            <a:endParaRPr sz="36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108E59-5940-F099-5336-3CFE44B30F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123" y="2998322"/>
            <a:ext cx="7504263" cy="4221148"/>
          </a:xfrm>
          <a:prstGeom prst="rect">
            <a:avLst/>
          </a:prstGeo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0DEFB7EC-D296-9B68-F2D0-FE7FCFE64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221" y="2380292"/>
            <a:ext cx="3865067" cy="572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42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14C5006-64CB-16E9-3112-D2E064EDB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86" y="6993084"/>
            <a:ext cx="15177990" cy="828571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155723" y="2927348"/>
            <a:ext cx="15163753" cy="4108410"/>
          </a:xfrm>
          <a:prstGeom prst="rect">
            <a:avLst/>
          </a:prstGeom>
        </p:spPr>
      </p:pic>
      <p:sp>
        <p:nvSpPr>
          <p:cNvPr id="54" name="textbox 54"/>
          <p:cNvSpPr/>
          <p:nvPr/>
        </p:nvSpPr>
        <p:spPr>
          <a:xfrm>
            <a:off x="7459274" y="4569433"/>
            <a:ext cx="1379940" cy="357433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marL="12700" algn="l" rtl="0" eaLnBrk="0">
              <a:lnSpc>
                <a:spcPct val="95000"/>
              </a:lnSpc>
            </a:pPr>
            <a:r>
              <a:rPr sz="2100" kern="0" spc="10" dirty="0" err="1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</a:rPr>
              <a:t>视频流</a:t>
            </a:r>
            <a:r>
              <a:rPr lang="zh-CN" altLang="en-US" sz="2100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</a:rPr>
              <a:t>传输</a:t>
            </a:r>
            <a:endParaRPr sz="2100" kern="0" spc="10" dirty="0"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685" y="3347085"/>
            <a:ext cx="1400175" cy="1047750"/>
          </a:xfrm>
          <a:prstGeom prst="rect">
            <a:avLst/>
          </a:prstGeom>
        </p:spPr>
      </p:pic>
      <p:sp>
        <p:nvSpPr>
          <p:cNvPr id="3" name="textbox 50"/>
          <p:cNvSpPr/>
          <p:nvPr/>
        </p:nvSpPr>
        <p:spPr>
          <a:xfrm>
            <a:off x="863902" y="4649362"/>
            <a:ext cx="1983740" cy="6007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ctr" rtl="0" eaLnBrk="0">
              <a:lnSpc>
                <a:spcPct val="87000"/>
              </a:lnSpc>
            </a:pPr>
            <a:r>
              <a:rPr lang="zh-CN" altLang="en-US" sz="2100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语音输入</a:t>
            </a:r>
            <a:r>
              <a:rPr sz="2100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</a:t>
            </a:r>
            <a:endParaRPr sz="21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952115" algn="l" rtl="0" eaLnBrk="0">
              <a:lnSpc>
                <a:spcPts val="2340"/>
              </a:lnSpc>
            </a:pPr>
            <a:endParaRPr sz="11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BA73F0B4-6DE9-6F28-1A6F-5F5CABB45997}"/>
              </a:ext>
            </a:extLst>
          </p:cNvPr>
          <p:cNvSpPr/>
          <p:nvPr/>
        </p:nvSpPr>
        <p:spPr>
          <a:xfrm>
            <a:off x="2210078" y="691705"/>
            <a:ext cx="4937342" cy="76339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3000"/>
              </a:lnSpc>
            </a:pPr>
            <a:r>
              <a:rPr lang="zh-CN" altLang="en-US" sz="3600" b="1" kern="0" spc="40" dirty="0">
                <a:solidFill>
                  <a:srgbClr val="20307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技术方案</a:t>
            </a:r>
            <a:endParaRPr sz="36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textbox 50">
            <a:extLst>
              <a:ext uri="{FF2B5EF4-FFF2-40B4-BE49-F238E27FC236}">
                <a16:creationId xmlns:a16="http://schemas.microsoft.com/office/drawing/2014/main" id="{3B1DF159-F158-7BD0-6CF0-167C578825E4}"/>
              </a:ext>
            </a:extLst>
          </p:cNvPr>
          <p:cNvSpPr/>
          <p:nvPr/>
        </p:nvSpPr>
        <p:spPr>
          <a:xfrm>
            <a:off x="5213018" y="4495686"/>
            <a:ext cx="1983740" cy="6007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ctr" rtl="0" eaLnBrk="0">
              <a:lnSpc>
                <a:spcPct val="87000"/>
              </a:lnSpc>
            </a:pPr>
            <a:r>
              <a:rPr lang="zh-CN" altLang="en-US" sz="2100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</a:rPr>
              <a:t>无人机</a:t>
            </a:r>
            <a:endParaRPr lang="en-US" altLang="zh-CN" sz="2100" kern="0" spc="10" dirty="0"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ctr" rtl="0" eaLnBrk="0">
              <a:lnSpc>
                <a:spcPct val="87000"/>
              </a:lnSpc>
            </a:pPr>
            <a:r>
              <a:rPr lang="en-US" altLang="zh-CN" sz="2100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</a:rPr>
              <a:t>SDK</a:t>
            </a:r>
            <a:endParaRPr sz="2100" kern="0" spc="10" dirty="0"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D078902-23EC-9AD8-86C3-2CEC9238F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5862" y="3998358"/>
            <a:ext cx="857143" cy="942857"/>
          </a:xfrm>
          <a:prstGeom prst="rect">
            <a:avLst/>
          </a:prstGeom>
        </p:spPr>
      </p:pic>
      <p:sp>
        <p:nvSpPr>
          <p:cNvPr id="48" name="textbox 48"/>
          <p:cNvSpPr/>
          <p:nvPr/>
        </p:nvSpPr>
        <p:spPr>
          <a:xfrm>
            <a:off x="10286232" y="1075679"/>
            <a:ext cx="3483037" cy="15424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marL="708660" algn="ctr" rtl="0" eaLnBrk="0">
              <a:lnSpc>
                <a:spcPct val="98000"/>
              </a:lnSpc>
            </a:pPr>
            <a:endParaRPr sz="2100" kern="0" spc="110" dirty="0"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9509E12-2668-EDB3-33D1-FEBC2448D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57658" y="4125067"/>
            <a:ext cx="857143" cy="942857"/>
          </a:xfrm>
          <a:prstGeom prst="rect">
            <a:avLst/>
          </a:prstGeom>
        </p:spPr>
      </p:pic>
      <p:sp>
        <p:nvSpPr>
          <p:cNvPr id="46" name="textbox 46"/>
          <p:cNvSpPr/>
          <p:nvPr/>
        </p:nvSpPr>
        <p:spPr>
          <a:xfrm>
            <a:off x="13296849" y="3347085"/>
            <a:ext cx="2778760" cy="18643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797560" algn="l" rtl="0" eaLnBrk="0">
              <a:lnSpc>
                <a:spcPct val="98000"/>
              </a:lnSpc>
            </a:pPr>
            <a:r>
              <a:rPr lang="zh-CN" altLang="en-US" sz="2100" b="1" kern="0" spc="1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控制模块</a:t>
            </a:r>
            <a:endParaRPr lang="en-US" altLang="zh-CN" sz="2100" b="1" kern="0" spc="110" dirty="0"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797560" algn="l" rtl="0" eaLnBrk="0">
              <a:lnSpc>
                <a:spcPct val="98000"/>
              </a:lnSpc>
            </a:pPr>
            <a:endParaRPr lang="en-US" altLang="zh-CN" sz="1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ctr" rtl="0" eaLnBrk="0">
              <a:lnSpc>
                <a:spcPct val="94000"/>
              </a:lnSpc>
              <a:spcBef>
                <a:spcPts val="5"/>
              </a:spcBef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用户界面</a:t>
            </a:r>
            <a:endParaRPr lang="en-US" altLang="zh-CN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ctr" rtl="0" eaLnBrk="0">
              <a:lnSpc>
                <a:spcPct val="94000"/>
              </a:lnSpc>
              <a:spcBef>
                <a:spcPts val="5"/>
              </a:spcBef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闭环移动决策</a:t>
            </a:r>
            <a:endParaRPr lang="en-US" altLang="zh-CN" sz="1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ctr" rtl="0" eaLnBrk="0">
              <a:lnSpc>
                <a:spcPct val="94000"/>
              </a:lnSpc>
              <a:spcBef>
                <a:spcPts val="5"/>
              </a:spcBef>
            </a:pPr>
            <a:r>
              <a:rPr lang="zh-CN" altLang="en-US" sz="1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输出控制信号</a:t>
            </a:r>
            <a:endParaRPr sz="1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1" name="textbox 46">
            <a:extLst>
              <a:ext uri="{FF2B5EF4-FFF2-40B4-BE49-F238E27FC236}">
                <a16:creationId xmlns:a16="http://schemas.microsoft.com/office/drawing/2014/main" id="{B287F67F-6F4D-4629-2F4D-CC10BAAFDB79}"/>
              </a:ext>
            </a:extLst>
          </p:cNvPr>
          <p:cNvSpPr/>
          <p:nvPr/>
        </p:nvSpPr>
        <p:spPr>
          <a:xfrm>
            <a:off x="9354993" y="3462655"/>
            <a:ext cx="2778760" cy="18643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ctr" rtl="0" eaLnBrk="0">
              <a:lnSpc>
                <a:spcPct val="79000"/>
              </a:lnSpc>
            </a:pPr>
            <a:r>
              <a:rPr lang="zh-CN" altLang="en-US" sz="2100" b="1" kern="0" spc="1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</a:rPr>
              <a:t>端侧</a:t>
            </a:r>
            <a:r>
              <a:rPr lang="en-US" altLang="zh-CN" sz="2100" b="1" kern="0" spc="1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</a:rPr>
              <a:t>CV</a:t>
            </a:r>
            <a:r>
              <a:rPr lang="zh-CN" altLang="en-US" sz="2100" b="1" kern="0" spc="1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</a:rPr>
              <a:t>模块</a:t>
            </a:r>
            <a:endParaRPr lang="en-US" altLang="zh-CN" sz="2100" b="1" kern="0" spc="110" dirty="0"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ctr" rtl="0" eaLnBrk="0">
              <a:lnSpc>
                <a:spcPct val="79000"/>
              </a:lnSpc>
            </a:pPr>
            <a:endParaRPr lang="en-US" altLang="zh-CN" sz="2100" b="1" kern="0" spc="110" dirty="0"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12700" algn="ctr" eaLnBrk="0">
              <a:lnSpc>
                <a:spcPct val="94000"/>
              </a:lnSpc>
              <a:spcBef>
                <a:spcPts val="5"/>
              </a:spcBef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优质画面追踪</a:t>
            </a:r>
            <a:endParaRPr lang="en-US" altLang="zh-CN" dirty="0">
              <a:latin typeface="黑体" panose="02010609060101010101" charset="-122"/>
              <a:ea typeface="黑体" panose="02010609060101010101" charset="-122"/>
            </a:endParaRPr>
          </a:p>
          <a:p>
            <a:pPr marL="12700" algn="ctr" eaLnBrk="0">
              <a:lnSpc>
                <a:spcPct val="94000"/>
              </a:lnSpc>
              <a:spcBef>
                <a:spcPts val="5"/>
              </a:spcBef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自动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AI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构图</a:t>
            </a:r>
          </a:p>
        </p:txBody>
      </p:sp>
      <p:sp>
        <p:nvSpPr>
          <p:cNvPr id="12" name="textbox 50">
            <a:extLst>
              <a:ext uri="{FF2B5EF4-FFF2-40B4-BE49-F238E27FC236}">
                <a16:creationId xmlns:a16="http://schemas.microsoft.com/office/drawing/2014/main" id="{0A85118E-8437-96D7-F358-42149ABAF7C2}"/>
              </a:ext>
            </a:extLst>
          </p:cNvPr>
          <p:cNvSpPr/>
          <p:nvPr/>
        </p:nvSpPr>
        <p:spPr>
          <a:xfrm>
            <a:off x="3003409" y="4681198"/>
            <a:ext cx="1983740" cy="6007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marL="0" marR="0" lvl="0" indent="0" algn="ctr" defTabSz="914400" rtl="0" eaLnBrk="0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100" kern="0" spc="1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</a:rPr>
              <a:t>端侧</a:t>
            </a:r>
            <a:r>
              <a:rPr lang="en-US" altLang="zh-CN" sz="2100" kern="0" spc="1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</a:rPr>
              <a:t>ASR</a:t>
            </a:r>
            <a:r>
              <a:rPr lang="zh-CN" altLang="en-US" sz="2100" kern="0" spc="1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</a:rPr>
              <a:t>模块</a:t>
            </a:r>
            <a:endParaRPr lang="zh-CN" altLang="en-US" sz="2100" kern="0" spc="10" dirty="0"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textbox 50">
            <a:extLst>
              <a:ext uri="{FF2B5EF4-FFF2-40B4-BE49-F238E27FC236}">
                <a16:creationId xmlns:a16="http://schemas.microsoft.com/office/drawing/2014/main" id="{8EEE48EB-DB02-1540-04C0-A312DCC3B36A}"/>
              </a:ext>
            </a:extLst>
          </p:cNvPr>
          <p:cNvSpPr/>
          <p:nvPr/>
        </p:nvSpPr>
        <p:spPr>
          <a:xfrm>
            <a:off x="10286232" y="7107015"/>
            <a:ext cx="1983740" cy="6007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marL="0" marR="0" lvl="0" indent="0" algn="ctr" defTabSz="914400" rtl="0" eaLnBrk="0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100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</a:rPr>
              <a:t>无人机执行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60"/>
          <p:cNvSpPr/>
          <p:nvPr/>
        </p:nvSpPr>
        <p:spPr>
          <a:xfrm>
            <a:off x="2210078" y="5344038"/>
            <a:ext cx="5262552" cy="12879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5875" algn="l" rtl="0" eaLnBrk="0">
              <a:lnSpc>
                <a:spcPct val="98000"/>
              </a:lnSpc>
            </a:pPr>
            <a:r>
              <a:rPr sz="2000" b="1" kern="0" spc="-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阶段一：目标定位</a:t>
            </a:r>
            <a:endParaRPr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ct val="94000"/>
              </a:lnSpc>
              <a:spcBef>
                <a:spcPts val="665"/>
              </a:spcBef>
            </a:pPr>
            <a:r>
              <a:rPr sz="2000" kern="0" spc="-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·</a:t>
            </a:r>
            <a:r>
              <a:rPr sz="2000" kern="0" spc="-40" dirty="0" err="1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技术：</a:t>
            </a:r>
            <a:r>
              <a:rPr sz="2000" kern="0" spc="-40" dirty="0" err="1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OpenCV</a:t>
            </a:r>
            <a:r>
              <a:rPr sz="2000" kern="0" spc="1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000" kern="0" spc="-4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Haar C</a:t>
            </a:r>
            <a:r>
              <a:rPr sz="2000" kern="0" spc="-5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ascade</a:t>
            </a:r>
            <a:endParaRPr sz="2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eaLnBrk="0">
              <a:lnSpc>
                <a:spcPct val="94000"/>
              </a:lnSpc>
              <a:spcBef>
                <a:spcPts val="665"/>
              </a:spcBef>
            </a:pPr>
            <a:r>
              <a:rPr sz="1800" kern="0" spc="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·</a:t>
            </a:r>
            <a:r>
              <a:rPr sz="2000" kern="0" spc="-40" dirty="0" err="1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</a:rPr>
              <a:t>作用：从完整画面中检测并裁剪出人脸区域</a:t>
            </a:r>
            <a:endParaRPr lang="en-US" sz="2000" kern="0" spc="-40" dirty="0"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68" name="picture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955076" y="2973656"/>
            <a:ext cx="3047849" cy="1784323"/>
          </a:xfrm>
          <a:prstGeom prst="rect">
            <a:avLst/>
          </a:prstGeom>
        </p:spPr>
      </p:pic>
      <p:pic>
        <p:nvPicPr>
          <p:cNvPr id="70" name="picture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982287" y="2765231"/>
            <a:ext cx="2031385" cy="2019444"/>
          </a:xfrm>
          <a:prstGeom prst="rect">
            <a:avLst/>
          </a:prstGeom>
        </p:spPr>
      </p:pic>
      <p:sp>
        <p:nvSpPr>
          <p:cNvPr id="2" name="textbox 28">
            <a:extLst>
              <a:ext uri="{FF2B5EF4-FFF2-40B4-BE49-F238E27FC236}">
                <a16:creationId xmlns:a16="http://schemas.microsoft.com/office/drawing/2014/main" id="{7FB50DDC-DDE9-8519-D2DA-E8A3EA3378E7}"/>
              </a:ext>
            </a:extLst>
          </p:cNvPr>
          <p:cNvSpPr/>
          <p:nvPr/>
        </p:nvSpPr>
        <p:spPr>
          <a:xfrm>
            <a:off x="2210078" y="691705"/>
            <a:ext cx="5457460" cy="76339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3000"/>
              </a:lnSpc>
            </a:pPr>
            <a:r>
              <a:rPr lang="zh-CN" altLang="en-US" sz="3600" b="1" kern="0" spc="40" dirty="0">
                <a:solidFill>
                  <a:srgbClr val="20307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深度学习策略：对象识别</a:t>
            </a:r>
            <a:endParaRPr sz="36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textbox 78">
            <a:extLst>
              <a:ext uri="{FF2B5EF4-FFF2-40B4-BE49-F238E27FC236}">
                <a16:creationId xmlns:a16="http://schemas.microsoft.com/office/drawing/2014/main" id="{ADD66AD0-D407-1C14-2342-C924157ACEFB}"/>
              </a:ext>
            </a:extLst>
          </p:cNvPr>
          <p:cNvSpPr/>
          <p:nvPr/>
        </p:nvSpPr>
        <p:spPr>
          <a:xfrm>
            <a:off x="11146763" y="4784675"/>
            <a:ext cx="1702435" cy="234738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marL="12700" algn="l" rtl="0" eaLnBrk="0">
              <a:lnSpc>
                <a:spcPct val="98000"/>
              </a:lnSpc>
            </a:pPr>
            <a:r>
              <a:rPr lang="en-US" altLang="zh-CN" sz="2000" b="1" kern="0" spc="-10" dirty="0">
                <a:solidFill>
                  <a:schemeClr val="accent6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Happiness 80%</a:t>
            </a:r>
            <a:endParaRPr lang="zh-CN" altLang="en-US" sz="2000" b="1" dirty="0">
              <a:solidFill>
                <a:schemeClr val="accent6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B90A146-14D7-DC1B-8A60-6121622FBCE1}"/>
              </a:ext>
            </a:extLst>
          </p:cNvPr>
          <p:cNvSpPr txBox="1"/>
          <p:nvPr/>
        </p:nvSpPr>
        <p:spPr>
          <a:xfrm>
            <a:off x="8737600" y="5019413"/>
            <a:ext cx="7101461" cy="1489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eaLnBrk="0">
              <a:lnSpc>
                <a:spcPct val="94000"/>
              </a:lnSpc>
              <a:spcBef>
                <a:spcPts val="665"/>
              </a:spcBef>
            </a:pPr>
            <a:endParaRPr lang="zh-CN" altLang="en-US" sz="1800" b="1" kern="0" spc="-40" dirty="0"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eaLnBrk="0">
              <a:lnSpc>
                <a:spcPct val="94000"/>
              </a:lnSpc>
              <a:spcBef>
                <a:spcPts val="665"/>
              </a:spcBef>
            </a:pPr>
            <a:r>
              <a:rPr lang="zh-CN" altLang="en-US" sz="20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阶段二：表情分类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eaLnBrk="0">
              <a:lnSpc>
                <a:spcPct val="94000"/>
              </a:lnSpc>
              <a:spcBef>
                <a:spcPts val="665"/>
              </a:spcBef>
            </a:pPr>
            <a:r>
              <a:rPr lang="en-US" altLang="zh-CN" sz="1800" kern="0" spc="-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</a:rPr>
              <a:t>·</a:t>
            </a:r>
            <a:r>
              <a:rPr lang="zh-CN" altLang="en-US" sz="2000" kern="0" spc="-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</a:rPr>
              <a:t>技术：</a:t>
            </a:r>
            <a:r>
              <a:rPr lang="en-US" altLang="zh-CN" sz="2000" kern="0" spc="-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</a:rPr>
              <a:t>MobileNetV3(</a:t>
            </a:r>
            <a:r>
              <a:rPr lang="en-US" altLang="zh-CN" sz="2000" kern="0" spc="-40" dirty="0" err="1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</a:rPr>
              <a:t>Large,Pre</a:t>
            </a:r>
            <a:r>
              <a:rPr lang="en-US" altLang="zh-CN" sz="2000" kern="0" spc="-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</a:rPr>
              <a:t>-trained)</a:t>
            </a:r>
          </a:p>
          <a:p>
            <a:pPr marL="12700" eaLnBrk="0">
              <a:lnSpc>
                <a:spcPct val="94000"/>
              </a:lnSpc>
              <a:spcBef>
                <a:spcPts val="665"/>
              </a:spcBef>
            </a:pPr>
            <a:r>
              <a:rPr lang="en-US" altLang="zh-CN" sz="2000" kern="0" spc="-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</a:rPr>
              <a:t>·</a:t>
            </a:r>
            <a:r>
              <a:rPr lang="zh-CN" altLang="en-US" sz="2000" kern="0" spc="-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</a:rPr>
              <a:t>作用：对裁剪出的人脸图像进行精细化的</a:t>
            </a:r>
            <a:r>
              <a:rPr lang="en-US" altLang="zh-CN" sz="2000" kern="0" spc="-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</a:rPr>
              <a:t>7</a:t>
            </a:r>
            <a:r>
              <a:rPr lang="zh-CN" altLang="en-US" sz="2000" kern="0" spc="-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</a:rPr>
              <a:t>分类表情识别。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8394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8">
            <a:extLst>
              <a:ext uri="{FF2B5EF4-FFF2-40B4-BE49-F238E27FC236}">
                <a16:creationId xmlns:a16="http://schemas.microsoft.com/office/drawing/2014/main" id="{7FB50DDC-DDE9-8519-D2DA-E8A3EA3378E7}"/>
              </a:ext>
            </a:extLst>
          </p:cNvPr>
          <p:cNvSpPr/>
          <p:nvPr/>
        </p:nvSpPr>
        <p:spPr>
          <a:xfrm>
            <a:off x="2210077" y="691705"/>
            <a:ext cx="7286261" cy="76339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3000"/>
              </a:lnSpc>
            </a:pPr>
            <a:r>
              <a:rPr lang="zh-CN" altLang="en-US" sz="3600" b="1" kern="0" spc="40" dirty="0">
                <a:solidFill>
                  <a:srgbClr val="20307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表情分类：数据集选择（</a:t>
            </a:r>
            <a:r>
              <a:rPr lang="en-US" altLang="zh-CN" sz="3600" b="1" kern="0" spc="40" dirty="0">
                <a:solidFill>
                  <a:srgbClr val="20307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Kaggle</a:t>
            </a:r>
            <a:r>
              <a:rPr lang="zh-CN" altLang="en-US" sz="3600" b="1" kern="0" spc="40" dirty="0">
                <a:solidFill>
                  <a:srgbClr val="20307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endParaRPr sz="36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902200" y="2714625"/>
            <a:ext cx="1758315" cy="17157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068820" y="2714625"/>
            <a:ext cx="1831340" cy="17157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08465" y="2714625"/>
            <a:ext cx="1812925" cy="171577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29695" y="2714625"/>
            <a:ext cx="1876425" cy="171577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814425" y="2714625"/>
            <a:ext cx="1751965" cy="171577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4902200" y="4966970"/>
            <a:ext cx="1758950" cy="163957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7068820" y="4966970"/>
            <a:ext cx="1685290" cy="164973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08465" y="5003800"/>
            <a:ext cx="1674495" cy="160274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537315" y="4966970"/>
            <a:ext cx="1704975" cy="164973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796645" y="4966970"/>
            <a:ext cx="1734820" cy="1649730"/>
          </a:xfrm>
          <a:prstGeom prst="rect">
            <a:avLst/>
          </a:prstGeom>
        </p:spPr>
      </p:pic>
      <p:sp>
        <p:nvSpPr>
          <p:cNvPr id="18" name="textbox 88"/>
          <p:cNvSpPr/>
          <p:nvPr>
            <p:custDataLst>
              <p:tags r:id="rId5"/>
            </p:custDataLst>
          </p:nvPr>
        </p:nvSpPr>
        <p:spPr>
          <a:xfrm>
            <a:off x="1346835" y="3150853"/>
            <a:ext cx="3092450" cy="7835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5000"/>
              </a:lnSpc>
            </a:pPr>
            <a:r>
              <a:rPr lang="en-US" altLang="zh-CN" sz="3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“</a:t>
            </a:r>
            <a:r>
              <a:rPr lang="zh-CN" sz="3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开心</a:t>
            </a:r>
            <a:r>
              <a:rPr lang="en-US" altLang="zh-CN" sz="3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”</a:t>
            </a:r>
            <a:r>
              <a:rPr lang="zh-CN" sz="3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样本：</a:t>
            </a:r>
          </a:p>
        </p:txBody>
      </p:sp>
      <p:sp>
        <p:nvSpPr>
          <p:cNvPr id="19" name="textbox 88"/>
          <p:cNvSpPr/>
          <p:nvPr>
            <p:custDataLst>
              <p:tags r:id="rId6"/>
            </p:custDataLst>
          </p:nvPr>
        </p:nvSpPr>
        <p:spPr>
          <a:xfrm>
            <a:off x="1473835" y="5403198"/>
            <a:ext cx="3092450" cy="7835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5000"/>
              </a:lnSpc>
            </a:pPr>
            <a:r>
              <a:rPr lang="en-US" altLang="zh-CN" sz="3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“</a:t>
            </a:r>
            <a:r>
              <a:rPr lang="zh-CN" altLang="en-US" sz="3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中性</a:t>
            </a:r>
            <a:r>
              <a:rPr lang="en-US" altLang="zh-CN" sz="3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”</a:t>
            </a:r>
            <a:r>
              <a:rPr lang="zh-CN" sz="3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样本：</a:t>
            </a:r>
          </a:p>
        </p:txBody>
      </p:sp>
      <p:pic>
        <p:nvPicPr>
          <p:cNvPr id="20" name="图片 1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4902200" y="7143115"/>
            <a:ext cx="1758315" cy="174752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7068820" y="7179945"/>
            <a:ext cx="1786255" cy="174752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168130" y="7153275"/>
            <a:ext cx="1815465" cy="177546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529695" y="7153275"/>
            <a:ext cx="1756410" cy="170561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3784580" y="7183120"/>
            <a:ext cx="1948815" cy="1735455"/>
          </a:xfrm>
          <a:prstGeom prst="rect">
            <a:avLst/>
          </a:prstGeom>
        </p:spPr>
      </p:pic>
      <p:sp>
        <p:nvSpPr>
          <p:cNvPr id="25" name="textbox 88"/>
          <p:cNvSpPr/>
          <p:nvPr>
            <p:custDataLst>
              <p:tags r:id="rId9"/>
            </p:custDataLst>
          </p:nvPr>
        </p:nvSpPr>
        <p:spPr>
          <a:xfrm>
            <a:off x="1473835" y="7655543"/>
            <a:ext cx="3092450" cy="7835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5000"/>
              </a:lnSpc>
            </a:pPr>
            <a:r>
              <a:rPr lang="en-US" altLang="zh-CN" sz="3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“</a:t>
            </a:r>
            <a:r>
              <a:rPr lang="zh-CN" altLang="en-US" sz="3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悲伤</a:t>
            </a:r>
            <a:r>
              <a:rPr lang="en-US" altLang="zh-CN" sz="3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”</a:t>
            </a:r>
            <a:r>
              <a:rPr lang="zh-CN" sz="3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样本：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8">
            <a:extLst>
              <a:ext uri="{FF2B5EF4-FFF2-40B4-BE49-F238E27FC236}">
                <a16:creationId xmlns:a16="http://schemas.microsoft.com/office/drawing/2014/main" id="{7FB50DDC-DDE9-8519-D2DA-E8A3EA3378E7}"/>
              </a:ext>
            </a:extLst>
          </p:cNvPr>
          <p:cNvSpPr/>
          <p:nvPr/>
        </p:nvSpPr>
        <p:spPr>
          <a:xfrm>
            <a:off x="2210076" y="691705"/>
            <a:ext cx="7781211" cy="76339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3000"/>
              </a:lnSpc>
            </a:pPr>
            <a:r>
              <a:rPr lang="zh-CN" altLang="en-US" sz="3600" b="1" kern="0" spc="40" dirty="0">
                <a:solidFill>
                  <a:srgbClr val="20307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表情分类：模型选型（</a:t>
            </a:r>
            <a:r>
              <a:rPr lang="en-US" altLang="zh-CN" sz="3600" b="1" kern="0" spc="40" dirty="0" err="1">
                <a:solidFill>
                  <a:srgbClr val="20307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MobileNet</a:t>
            </a:r>
            <a:r>
              <a:rPr lang="en-US" altLang="zh-CN" sz="3600" b="1" kern="0" spc="40" dirty="0">
                <a:solidFill>
                  <a:srgbClr val="20307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V3</a:t>
            </a:r>
            <a:r>
              <a:rPr lang="zh-CN" altLang="en-US" sz="3600" b="1" kern="0" spc="40" dirty="0">
                <a:solidFill>
                  <a:srgbClr val="20307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endParaRPr sz="36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990" y="1483832"/>
            <a:ext cx="6441659" cy="7385848"/>
          </a:xfrm>
          <a:prstGeom prst="rect">
            <a:avLst/>
          </a:prstGeom>
        </p:spPr>
      </p:pic>
      <p:sp>
        <p:nvSpPr>
          <p:cNvPr id="4" name="textbox 74"/>
          <p:cNvSpPr/>
          <p:nvPr/>
        </p:nvSpPr>
        <p:spPr>
          <a:xfrm>
            <a:off x="3653515" y="8963344"/>
            <a:ext cx="2336800" cy="40512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lang="zh-CN" altLang="en-US" sz="26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模型架构</a:t>
            </a:r>
            <a:endParaRPr sz="26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668" y="1483832"/>
            <a:ext cx="6563407" cy="7385849"/>
          </a:xfrm>
          <a:prstGeom prst="rect">
            <a:avLst/>
          </a:prstGeom>
        </p:spPr>
      </p:pic>
      <p:sp>
        <p:nvSpPr>
          <p:cNvPr id="7" name="textbox 74"/>
          <p:cNvSpPr/>
          <p:nvPr/>
        </p:nvSpPr>
        <p:spPr>
          <a:xfrm>
            <a:off x="11639275" y="8951279"/>
            <a:ext cx="2336800" cy="40512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r>
              <a:rPr lang="en-US" altLang="zh-CN" sz="2600" dirty="0">
                <a:latin typeface="黑体" panose="02010609060101010101" charset="-122"/>
                <a:ea typeface="黑体" panose="02010609060101010101" charset="-122"/>
                <a:cs typeface="Arial" panose="020B0604020202020204"/>
              </a:rPr>
              <a:t>Bottleneck</a:t>
            </a:r>
            <a:r>
              <a:rPr lang="zh-CN" altLang="en-US" sz="2600">
                <a:latin typeface="黑体" panose="02010609060101010101" charset="-122"/>
                <a:ea typeface="黑体" panose="02010609060101010101" charset="-122"/>
                <a:cs typeface="Arial" panose="020B0604020202020204"/>
              </a:rPr>
              <a:t>块</a:t>
            </a: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999055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2"/>
          <p:cNvSpPr/>
          <p:nvPr/>
        </p:nvSpPr>
        <p:spPr>
          <a:xfrm>
            <a:off x="1036695" y="2497840"/>
            <a:ext cx="7055484" cy="24516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57175" indent="-245110" algn="l" rtl="0" eaLnBrk="0">
              <a:lnSpc>
                <a:spcPct val="105000"/>
              </a:lnSpc>
              <a:spcBef>
                <a:spcPts val="695"/>
              </a:spcBef>
            </a:pPr>
            <a:r>
              <a:rPr sz="2300" kern="0" spc="-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·</a:t>
            </a:r>
            <a:r>
              <a:rPr sz="2300" kern="0" spc="-6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300" b="1" kern="0" spc="-50" dirty="0">
                <a:solidFill>
                  <a:srgbClr val="20306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迁移学习：</a:t>
            </a:r>
            <a:r>
              <a:rPr sz="2300" kern="0" spc="-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使用</a:t>
            </a:r>
            <a:r>
              <a:rPr sz="2300" kern="0" spc="-5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ImageNet </a:t>
            </a:r>
            <a:r>
              <a:rPr sz="2300" kern="0" spc="-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预训练权重，</a:t>
            </a:r>
            <a:r>
              <a:rPr sz="2300" b="1" kern="0" spc="-60" dirty="0">
                <a:solidFill>
                  <a:srgbClr val="20306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冻结模型前</a:t>
            </a:r>
            <a:r>
              <a:rPr sz="2300" kern="0" spc="0" dirty="0">
                <a:solidFill>
                  <a:srgbClr val="20306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</a:t>
            </a:r>
            <a:r>
              <a:rPr sz="2300" b="1" kern="0" spc="60" dirty="0">
                <a:solidFill>
                  <a:srgbClr val="20308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70%的层</a:t>
            </a:r>
            <a:r>
              <a:rPr sz="2300" b="1" kern="0" spc="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sz="2300" kern="0" spc="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仅微调与任务强相关的顶层</a:t>
            </a:r>
            <a:r>
              <a:rPr sz="2300" kern="0" spc="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参数。</a:t>
            </a:r>
            <a:endParaRPr sz="23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5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07975" indent="-276860" algn="l" rtl="0" eaLnBrk="0">
              <a:lnSpc>
                <a:spcPct val="114000"/>
              </a:lnSpc>
              <a:spcBef>
                <a:spcPts val="0"/>
              </a:spcBef>
            </a:pPr>
            <a:r>
              <a:rPr sz="2300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·</a:t>
            </a:r>
            <a:r>
              <a:rPr sz="2300" kern="0" spc="-7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300" b="1" kern="0" spc="-10" dirty="0">
                <a:solidFill>
                  <a:srgbClr val="20407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参数效率：</a:t>
            </a:r>
            <a:r>
              <a:rPr sz="2300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总参数</a:t>
            </a:r>
            <a:r>
              <a:rPr sz="2300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3.47</a:t>
            </a:r>
            <a:r>
              <a:rPr sz="23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M,  </a:t>
            </a:r>
            <a:r>
              <a:rPr sz="2300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实际需训练参</a:t>
            </a:r>
            <a:r>
              <a:rPr sz="23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数仅192</a:t>
            </a:r>
            <a:r>
              <a:rPr sz="2300" b="1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K</a:t>
            </a:r>
            <a:r>
              <a:rPr sz="2300" b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</a:t>
            </a:r>
            <a:r>
              <a:rPr sz="2300" b="1" kern="0" spc="-40" dirty="0">
                <a:solidFill>
                  <a:srgbClr val="20407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(占比5.5%)</a:t>
            </a:r>
            <a:r>
              <a:rPr sz="2300" b="1" kern="0" spc="-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,</a:t>
            </a:r>
            <a:r>
              <a:rPr sz="2300" kern="0" spc="-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大幅缩短训练时间并</a:t>
            </a:r>
            <a:r>
              <a:rPr sz="2300" kern="0" spc="-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有效防止过拟合。</a:t>
            </a:r>
            <a:endParaRPr sz="23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64" name="picture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872922" y="5153398"/>
            <a:ext cx="3117749" cy="3149534"/>
          </a:xfrm>
          <a:prstGeom prst="rect">
            <a:avLst/>
          </a:prstGeom>
        </p:spPr>
      </p:pic>
      <p:sp>
        <p:nvSpPr>
          <p:cNvPr id="76" name="textbox 76"/>
          <p:cNvSpPr/>
          <p:nvPr/>
        </p:nvSpPr>
        <p:spPr>
          <a:xfrm>
            <a:off x="5730349" y="5081250"/>
            <a:ext cx="1939925" cy="3251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2000" kern="0" spc="1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需训练参数5.5%</a:t>
            </a:r>
            <a:endParaRPr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textbox 28">
            <a:extLst>
              <a:ext uri="{FF2B5EF4-FFF2-40B4-BE49-F238E27FC236}">
                <a16:creationId xmlns:a16="http://schemas.microsoft.com/office/drawing/2014/main" id="{7FB50DDC-DDE9-8519-D2DA-E8A3EA3378E7}"/>
              </a:ext>
            </a:extLst>
          </p:cNvPr>
          <p:cNvSpPr/>
          <p:nvPr/>
        </p:nvSpPr>
        <p:spPr>
          <a:xfrm>
            <a:off x="2210076" y="691705"/>
            <a:ext cx="7781211" cy="76339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3000"/>
              </a:lnSpc>
            </a:pPr>
            <a:r>
              <a:rPr lang="zh-CN" altLang="en-US" sz="3600" b="1" kern="0" spc="40" dirty="0">
                <a:solidFill>
                  <a:srgbClr val="20307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表情分类：迁移学习训练</a:t>
            </a:r>
            <a:endParaRPr sz="36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09F1477-CBD9-0E8A-4EAD-BCBFDB62E0A1}"/>
              </a:ext>
            </a:extLst>
          </p:cNvPr>
          <p:cNvSpPr txBox="1"/>
          <p:nvPr/>
        </p:nvSpPr>
        <p:spPr>
          <a:xfrm>
            <a:off x="8976220" y="2214694"/>
            <a:ext cx="6568579" cy="139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300" b="1" kern="0" spc="-50" dirty="0">
                <a:solidFill>
                  <a:srgbClr val="20306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</a:rPr>
              <a:t>数据增强（</a:t>
            </a:r>
            <a:r>
              <a:rPr lang="en-US" altLang="zh-CN" sz="2300" b="1" kern="0" spc="-50" dirty="0">
                <a:solidFill>
                  <a:srgbClr val="20306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</a:rPr>
              <a:t>DA</a:t>
            </a:r>
            <a:r>
              <a:rPr lang="zh-CN" altLang="en-US" sz="2300" b="1" kern="0" spc="-50" dirty="0">
                <a:solidFill>
                  <a:srgbClr val="20306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</a:rPr>
              <a:t>）</a:t>
            </a:r>
            <a:endParaRPr lang="en-US" altLang="zh-CN" sz="2300" b="1" kern="0" spc="-50" dirty="0">
              <a:solidFill>
                <a:srgbClr val="20306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ctr"/>
            <a:endParaRPr lang="en-US" altLang="zh-CN" sz="2300" b="1" kern="0" spc="-50" dirty="0">
              <a:solidFill>
                <a:srgbClr val="20306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341630" indent="-304165" algn="ctr" rtl="0" eaLnBrk="0">
              <a:lnSpc>
                <a:spcPct val="97000"/>
              </a:lnSpc>
              <a:spcBef>
                <a:spcPts val="5"/>
              </a:spcBef>
            </a:pPr>
            <a:r>
              <a:rPr lang="zh-CN" altLang="en-US" sz="2000" kern="0" spc="-40" dirty="0">
                <a:solidFill>
                  <a:srgbClr val="000000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实施了随机水平</a:t>
            </a:r>
            <a:r>
              <a:rPr lang="zh-CN" altLang="en-US" sz="2000" kern="0" spc="-50" dirty="0">
                <a:solidFill>
                  <a:srgbClr val="000000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翻转、随机旋转</a:t>
            </a:r>
            <a:r>
              <a:rPr lang="zh-CN" altLang="en-US" sz="2000" kern="0" spc="100" dirty="0">
                <a:solidFill>
                  <a:srgbClr val="000000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、色</a:t>
            </a:r>
            <a:r>
              <a:rPr lang="zh-CN" altLang="en-US" sz="2000" kern="0" spc="90" dirty="0">
                <a:solidFill>
                  <a:srgbClr val="000000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彩抖动</a:t>
            </a:r>
            <a:endParaRPr lang="en-US" altLang="zh-CN" sz="2000" kern="0" spc="90" dirty="0">
              <a:solidFill>
                <a:srgbClr val="000000">
                  <a:alpha val="100000"/>
                </a:srgbClr>
              </a:solidFill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</a:endParaRPr>
          </a:p>
          <a:p>
            <a:pPr marL="341630" indent="-304165" algn="ctr" rtl="0" eaLnBrk="0">
              <a:lnSpc>
                <a:spcPct val="97000"/>
              </a:lnSpc>
              <a:spcBef>
                <a:spcPts val="5"/>
              </a:spcBef>
            </a:pPr>
            <a:r>
              <a:rPr lang="en-US" altLang="zh-CN" sz="2000" kern="0" spc="90" dirty="0">
                <a:solidFill>
                  <a:srgbClr val="000000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(</a:t>
            </a:r>
            <a:r>
              <a:rPr lang="zh-CN" altLang="en-US" sz="2000" kern="0" spc="90" dirty="0">
                <a:solidFill>
                  <a:srgbClr val="000000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亮度、对比度</a:t>
            </a:r>
            <a:r>
              <a:rPr lang="en-US" altLang="zh-CN" sz="2000" kern="0" spc="90" dirty="0">
                <a:solidFill>
                  <a:srgbClr val="000000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)</a:t>
            </a:r>
            <a:r>
              <a:rPr lang="zh-CN" altLang="en-US" sz="2000" kern="0" spc="90" dirty="0">
                <a:solidFill>
                  <a:srgbClr val="000000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、</a:t>
            </a:r>
            <a:r>
              <a:rPr lang="zh-CN" altLang="en-US" sz="2000" kern="0" spc="-110" dirty="0">
                <a:solidFill>
                  <a:srgbClr val="000000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随机擦除等多种变换。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</a:endParaRPr>
          </a:p>
        </p:txBody>
      </p:sp>
      <p:pic>
        <p:nvPicPr>
          <p:cNvPr id="90" name="picture 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944663" y="3878581"/>
            <a:ext cx="704775" cy="660416"/>
          </a:xfrm>
          <a:prstGeom prst="rect">
            <a:avLst/>
          </a:prstGeom>
        </p:spPr>
      </p:pic>
      <p:pic>
        <p:nvPicPr>
          <p:cNvPr id="92" name="picture 9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3906990" y="3884921"/>
            <a:ext cx="673144" cy="641299"/>
          </a:xfrm>
          <a:prstGeom prst="rect">
            <a:avLst/>
          </a:prstGeom>
        </p:spPr>
      </p:pic>
      <p:pic>
        <p:nvPicPr>
          <p:cNvPr id="94" name="picture 9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1303535" y="3891261"/>
            <a:ext cx="660387" cy="641396"/>
          </a:xfrm>
          <a:prstGeom prst="rect">
            <a:avLst/>
          </a:prstGeom>
        </p:spPr>
      </p:pic>
      <p:pic>
        <p:nvPicPr>
          <p:cNvPr id="96" name="picture 9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2611553" y="3891261"/>
            <a:ext cx="609710" cy="62861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F02B6FB-8784-67DE-3E2F-C598F958119A}"/>
              </a:ext>
            </a:extLst>
          </p:cNvPr>
          <p:cNvSpPr txBox="1"/>
          <p:nvPr/>
        </p:nvSpPr>
        <p:spPr>
          <a:xfrm>
            <a:off x="8976220" y="4949290"/>
            <a:ext cx="6568579" cy="109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300" b="1" kern="0" spc="-50" dirty="0">
                <a:solidFill>
                  <a:srgbClr val="20306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</a:rPr>
              <a:t>损失函数优化</a:t>
            </a:r>
            <a:endParaRPr lang="en-US" altLang="zh-CN" sz="2300" b="1" kern="0" spc="-50" dirty="0">
              <a:solidFill>
                <a:srgbClr val="20306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ctr"/>
            <a:endParaRPr lang="en-US" altLang="zh-CN" sz="2300" b="1" kern="0" spc="-50" dirty="0">
              <a:solidFill>
                <a:srgbClr val="20306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341630" indent="-304165" algn="ctr" rtl="0" eaLnBrk="0">
              <a:lnSpc>
                <a:spcPct val="97000"/>
              </a:lnSpc>
              <a:spcBef>
                <a:spcPts val="5"/>
              </a:spcBef>
            </a:pPr>
            <a:r>
              <a:rPr lang="en-US" altLang="zh-CN" sz="2000" kern="0" spc="-40" dirty="0">
                <a:solidFill>
                  <a:srgbClr val="000000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Focal Loss</a:t>
            </a:r>
            <a:r>
              <a:rPr lang="zh-CN" altLang="en-US" sz="2000" kern="0" spc="-40" dirty="0">
                <a:solidFill>
                  <a:srgbClr val="000000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，加大对“开心”类别的惩罚权重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6392" y="6171459"/>
            <a:ext cx="6060440" cy="152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187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8">
            <a:extLst>
              <a:ext uri="{FF2B5EF4-FFF2-40B4-BE49-F238E27FC236}">
                <a16:creationId xmlns:a16="http://schemas.microsoft.com/office/drawing/2014/main" id="{7FB50DDC-DDE9-8519-D2DA-E8A3EA3378E7}"/>
              </a:ext>
            </a:extLst>
          </p:cNvPr>
          <p:cNvSpPr/>
          <p:nvPr/>
        </p:nvSpPr>
        <p:spPr>
          <a:xfrm>
            <a:off x="2210076" y="691705"/>
            <a:ext cx="7781211" cy="76339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3000"/>
              </a:lnSpc>
            </a:pPr>
            <a:r>
              <a:rPr lang="zh-CN" altLang="en-US" sz="3600" b="1" kern="0" spc="40" dirty="0">
                <a:solidFill>
                  <a:srgbClr val="20307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表情分类：训练效果</a:t>
            </a:r>
            <a:endParaRPr sz="36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r="5154"/>
          <a:stretch>
            <a:fillRect/>
          </a:stretch>
        </p:blipFill>
        <p:spPr>
          <a:xfrm>
            <a:off x="1708698" y="3214641"/>
            <a:ext cx="6267383" cy="380250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l="6984" r="12006"/>
          <a:stretch>
            <a:fillRect/>
          </a:stretch>
        </p:blipFill>
        <p:spPr>
          <a:xfrm>
            <a:off x="8847730" y="2914788"/>
            <a:ext cx="6267383" cy="419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7731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9.2,&quot;left&quot;:106.05,&quot;top&quot;:213.75,&quot;width&quot;:594.7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9.2,&quot;left&quot;:106.05,&quot;top&quot;:213.75,&quot;width&quot;:594.7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9.2,&quot;left&quot;:106.05,&quot;top&quot;:213.75,&quot;width&quot;:594.75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9.2,&quot;left&quot;:106.05,&quot;top&quot;:213.75,&quot;width&quot;:594.75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9.2,&quot;left&quot;:106.05,&quot;top&quot;:213.75,&quot;width&quot;:594.75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9.2,&quot;left&quot;:106.05,&quot;top&quot;:213.75,&quot;width&quot;:594.75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9.2,&quot;left&quot;:106.05,&quot;top&quot;:213.75,&quot;width&quot;:594.75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9.2,&quot;left&quot;:106.05,&quot;top&quot;:213.75,&quot;width&quot;:594.75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9.2,&quot;left&quot;:106.05,&quot;top&quot;:213.75,&quot;width&quot;:594.75}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</TotalTime>
  <Words>495</Words>
  <Application>Microsoft Office PowerPoint</Application>
  <PresentationFormat>自定义</PresentationFormat>
  <Paragraphs>217</Paragraphs>
  <Slides>14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等线</vt:lpstr>
      <vt:lpstr>黑体</vt:lpstr>
      <vt:lpstr>宋体</vt:lpstr>
      <vt:lpstr>Arial</vt:lpstr>
      <vt:lpstr>Calibri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Xianker</dc:creator>
  <cp:lastModifiedBy>Xianker Vincent</cp:lastModifiedBy>
  <cp:revision>26</cp:revision>
  <dcterms:created xsi:type="dcterms:W3CDTF">2025-12-20T07:54:21Z</dcterms:created>
  <dcterms:modified xsi:type="dcterms:W3CDTF">2026-01-04T07:17:43Z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wqlLaW5nc29mdCBQREYgdG8gV1BTIDExMEI</vt:lpwstr>
  </property>
  <property fmtid="{D5CDD505-2E9C-101B-9397-08002B2CF9AE}" pid="3" name="Created">
    <vt:filetime>2025-12-20T15:13:14Z</vt:filetime>
  </property>
  <property fmtid="{D5CDD505-2E9C-101B-9397-08002B2CF9AE}" pid="4" name="UsrData">
    <vt:lpwstr>69464c736df830001f90f67fwl</vt:lpwstr>
  </property>
  <property fmtid="{D5CDD505-2E9C-101B-9397-08002B2CF9AE}" pid="5" name="KSOProductBuildVer">
    <vt:lpwstr>2052-12.1.0.24034</vt:lpwstr>
  </property>
  <property fmtid="{D5CDD505-2E9C-101B-9397-08002B2CF9AE}" pid="6" name="ICV">
    <vt:lpwstr>B9D1B396105748BCA4504D503476D5A8_13</vt:lpwstr>
  </property>
</Properties>
</file>